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6" r:id="rId5"/>
    <p:sldId id="267" r:id="rId6"/>
    <p:sldId id="268" r:id="rId7"/>
    <p:sldId id="259" r:id="rId8"/>
    <p:sldId id="325" r:id="rId9"/>
    <p:sldId id="327" r:id="rId10"/>
    <p:sldId id="326" r:id="rId11"/>
    <p:sldId id="260" r:id="rId12"/>
    <p:sldId id="261" r:id="rId13"/>
    <p:sldId id="262" r:id="rId14"/>
    <p:sldId id="263" r:id="rId15"/>
    <p:sldId id="264" r:id="rId16"/>
    <p:sldId id="265" r:id="rId17"/>
    <p:sldId id="269" r:id="rId18"/>
    <p:sldId id="270" r:id="rId19"/>
    <p:sldId id="271" r:id="rId20"/>
    <p:sldId id="323" r:id="rId21"/>
    <p:sldId id="272" r:id="rId22"/>
    <p:sldId id="273" r:id="rId23"/>
    <p:sldId id="274" r:id="rId24"/>
    <p:sldId id="275" r:id="rId25"/>
    <p:sldId id="304" r:id="rId26"/>
    <p:sldId id="276" r:id="rId27"/>
    <p:sldId id="277" r:id="rId28"/>
    <p:sldId id="278" r:id="rId29"/>
    <p:sldId id="318" r:id="rId30"/>
    <p:sldId id="279" r:id="rId31"/>
    <p:sldId id="280" r:id="rId32"/>
    <p:sldId id="281" r:id="rId33"/>
    <p:sldId id="282" r:id="rId34"/>
    <p:sldId id="283" r:id="rId35"/>
    <p:sldId id="288" r:id="rId36"/>
    <p:sldId id="284" r:id="rId37"/>
    <p:sldId id="285" r:id="rId38"/>
    <p:sldId id="286" r:id="rId39"/>
    <p:sldId id="324" r:id="rId40"/>
    <p:sldId id="287" r:id="rId41"/>
    <p:sldId id="289" r:id="rId42"/>
    <p:sldId id="290" r:id="rId43"/>
    <p:sldId id="291" r:id="rId44"/>
    <p:sldId id="292" r:id="rId45"/>
    <p:sldId id="293" r:id="rId46"/>
    <p:sldId id="294" r:id="rId47"/>
    <p:sldId id="295" r:id="rId48"/>
    <p:sldId id="296" r:id="rId49"/>
    <p:sldId id="297" r:id="rId50"/>
    <p:sldId id="322" r:id="rId51"/>
    <p:sldId id="299" r:id="rId52"/>
    <p:sldId id="305" r:id="rId53"/>
    <p:sldId id="306" r:id="rId54"/>
    <p:sldId id="307" r:id="rId55"/>
    <p:sldId id="308" r:id="rId56"/>
    <p:sldId id="309" r:id="rId57"/>
    <p:sldId id="310" r:id="rId58"/>
    <p:sldId id="311" r:id="rId59"/>
    <p:sldId id="312" r:id="rId60"/>
    <p:sldId id="313" r:id="rId61"/>
    <p:sldId id="314" r:id="rId62"/>
    <p:sldId id="319" r:id="rId63"/>
    <p:sldId id="320" r:id="rId64"/>
    <p:sldId id="321" r:id="rId65"/>
    <p:sldId id="315" r:id="rId66"/>
    <p:sldId id="316" r:id="rId67"/>
    <p:sldId id="317" r:id="rId68"/>
    <p:sldId id="302" r:id="rId69"/>
    <p:sldId id="303"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09" autoAdjust="0"/>
  </p:normalViewPr>
  <p:slideViewPr>
    <p:cSldViewPr showGuides="1">
      <p:cViewPr varScale="1">
        <p:scale>
          <a:sx n="120" d="100"/>
          <a:sy n="120" d="100"/>
        </p:scale>
        <p:origin x="1266" y="114"/>
      </p:cViewPr>
      <p:guideLst>
        <p:guide orient="horz" pos="799"/>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652592-FB93-4A3B-8DB2-7179BF93E6CC}" type="datetimeFigureOut">
              <a:rPr lang="en-US" smtClean="0"/>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3909564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52592-FB93-4A3B-8DB2-7179BF93E6CC}" type="datetimeFigureOut">
              <a:rPr lang="en-US" smtClean="0"/>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3163223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52592-FB93-4A3B-8DB2-7179BF93E6CC}" type="datetimeFigureOut">
              <a:rPr lang="en-US" smtClean="0"/>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375696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52592-FB93-4A3B-8DB2-7179BF93E6CC}" type="datetimeFigureOut">
              <a:rPr lang="en-US" smtClean="0"/>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4013099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652592-FB93-4A3B-8DB2-7179BF93E6CC}" type="datetimeFigureOut">
              <a:rPr lang="en-US" smtClean="0"/>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273095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652592-FB93-4A3B-8DB2-7179BF93E6CC}" type="datetimeFigureOut">
              <a:rPr lang="en-US" smtClean="0"/>
              <a:t>6/27/2019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3288837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652592-FB93-4A3B-8DB2-7179BF93E6CC}" type="datetimeFigureOut">
              <a:rPr lang="en-US" smtClean="0"/>
              <a:t>6/27/2019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1059660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52592-FB93-4A3B-8DB2-7179BF93E6CC}" type="datetimeFigureOut">
              <a:rPr lang="en-US" smtClean="0"/>
              <a:t>6/27/2019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1444489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652592-FB93-4A3B-8DB2-7179BF93E6CC}" type="datetimeFigureOut">
              <a:rPr lang="en-US" smtClean="0"/>
              <a:t>6/27/2019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671020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652592-FB93-4A3B-8DB2-7179BF93E6CC}" type="datetimeFigureOut">
              <a:rPr lang="en-US" smtClean="0"/>
              <a:t>6/27/2019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663728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652592-FB93-4A3B-8DB2-7179BF93E6CC}" type="datetimeFigureOut">
              <a:rPr lang="en-US" smtClean="0"/>
              <a:t>6/27/2019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041DC0-B099-4669-BA0B-34F977D30BF9}" type="slidenum">
              <a:rPr lang="en-US" smtClean="0"/>
              <a:t>‹#›</a:t>
            </a:fld>
            <a:endParaRPr lang="en-US"/>
          </a:p>
        </p:txBody>
      </p:sp>
    </p:spTree>
    <p:extLst>
      <p:ext uri="{BB962C8B-B14F-4D97-AF65-F5344CB8AC3E}">
        <p14:creationId xmlns:p14="http://schemas.microsoft.com/office/powerpoint/2010/main" val="3473352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652592-FB93-4A3B-8DB2-7179BF93E6CC}" type="datetimeFigureOut">
              <a:rPr lang="en-US" smtClean="0"/>
              <a:t>6/27/2019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041DC0-B099-4669-BA0B-34F977D30BF9}" type="slidenum">
              <a:rPr lang="en-US" smtClean="0"/>
              <a:t>‹#›</a:t>
            </a:fld>
            <a:endParaRPr lang="en-US"/>
          </a:p>
        </p:txBody>
      </p:sp>
    </p:spTree>
    <p:extLst>
      <p:ext uri="{BB962C8B-B14F-4D97-AF65-F5344CB8AC3E}">
        <p14:creationId xmlns:p14="http://schemas.microsoft.com/office/powerpoint/2010/main" val="22826731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bertramgawronski.com/documents/CNI-Model_Materials.zip" TargetMode="External"/><Relationship Id="rId2" Type="http://schemas.openxmlformats.org/officeDocument/2006/relationships/hyperlink" Target="https://www.sowi.uni-mannheim.de/erdfelder/forschung/software/multitree/"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mailto:jarmst53@uwo.ca" TargetMode="External"/><Relationship Id="rId2" Type="http://schemas.openxmlformats.org/officeDocument/2006/relationships/hyperlink" Target="mailto:gawronski@utexas.edu" TargetMode="External"/><Relationship Id="rId1" Type="http://schemas.openxmlformats.org/officeDocument/2006/relationships/slideLayout" Target="../slideLayouts/slideLayout2.xml"/><Relationship Id="rId6" Type="http://schemas.openxmlformats.org/officeDocument/2006/relationships/hyperlink" Target="mailto:mandy.huetter@uni-tuebingen.de" TargetMode="External"/><Relationship Id="rId5" Type="http://schemas.openxmlformats.org/officeDocument/2006/relationships/hyperlink" Target="mailto:frie3750@mylaurier.ca" TargetMode="External"/><Relationship Id="rId4" Type="http://schemas.openxmlformats.org/officeDocument/2006/relationships/hyperlink" Target="mailto:conway@psy.fsu.edu"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2"/>
            <a:ext cx="7772400" cy="1470025"/>
          </a:xfrm>
        </p:spPr>
        <p:txBody>
          <a:bodyPr>
            <a:normAutofit/>
          </a:bodyPr>
          <a:lstStyle/>
          <a:p>
            <a:r>
              <a:rPr lang="en-US" sz="3200" b="1" dirty="0" smtClean="0"/>
              <a:t>Tutorial for the Use of </a:t>
            </a:r>
            <a:r>
              <a:rPr lang="en-US" sz="3200" b="1" dirty="0" err="1" smtClean="0"/>
              <a:t>multiTree</a:t>
            </a:r>
            <a:r>
              <a:rPr lang="en-US" sz="3200" b="1" dirty="0" smtClean="0"/>
              <a:t> to Analyze Moral Dilemma Data with CNI Model</a:t>
            </a:r>
            <a:endParaRPr lang="en-US" sz="3200" b="1" dirty="0"/>
          </a:p>
        </p:txBody>
      </p:sp>
      <p:sp>
        <p:nvSpPr>
          <p:cNvPr id="3" name="Subtitle 2"/>
          <p:cNvSpPr>
            <a:spLocks noGrp="1"/>
          </p:cNvSpPr>
          <p:nvPr>
            <p:ph type="subTitle" idx="1"/>
          </p:nvPr>
        </p:nvSpPr>
        <p:spPr>
          <a:xfrm>
            <a:off x="0" y="3933056"/>
            <a:ext cx="9144000" cy="1320552"/>
          </a:xfrm>
        </p:spPr>
        <p:txBody>
          <a:bodyPr>
            <a:normAutofit/>
          </a:bodyPr>
          <a:lstStyle/>
          <a:p>
            <a:r>
              <a:rPr lang="en-US" sz="1800" dirty="0" smtClean="0">
                <a:solidFill>
                  <a:schemeClr val="tx1"/>
                </a:solidFill>
              </a:rPr>
              <a:t>Gawronski, B., Armstrong, J., Conway, P., </a:t>
            </a:r>
            <a:r>
              <a:rPr lang="en-US" sz="1800" dirty="0" err="1" smtClean="0">
                <a:solidFill>
                  <a:schemeClr val="tx1"/>
                </a:solidFill>
              </a:rPr>
              <a:t>Friesdorf</a:t>
            </a:r>
            <a:r>
              <a:rPr lang="en-US" sz="1800" dirty="0" smtClean="0">
                <a:solidFill>
                  <a:schemeClr val="tx1"/>
                </a:solidFill>
              </a:rPr>
              <a:t>, R., &amp; </a:t>
            </a:r>
            <a:r>
              <a:rPr lang="en-US" sz="1800" dirty="0" err="1" smtClean="0">
                <a:solidFill>
                  <a:schemeClr val="tx1"/>
                </a:solidFill>
              </a:rPr>
              <a:t>Hütter</a:t>
            </a:r>
            <a:r>
              <a:rPr lang="en-US" sz="1800" dirty="0" smtClean="0">
                <a:solidFill>
                  <a:schemeClr val="tx1"/>
                </a:solidFill>
              </a:rPr>
              <a:t>, M. (2017). </a:t>
            </a:r>
          </a:p>
          <a:p>
            <a:r>
              <a:rPr lang="en-US" sz="1800" dirty="0" smtClean="0">
                <a:solidFill>
                  <a:schemeClr val="tx1"/>
                </a:solidFill>
              </a:rPr>
              <a:t>Consequences, norms, </a:t>
            </a:r>
            <a:r>
              <a:rPr lang="en-US" sz="1800" dirty="0">
                <a:solidFill>
                  <a:schemeClr val="tx1"/>
                </a:solidFill>
              </a:rPr>
              <a:t>and </a:t>
            </a:r>
            <a:r>
              <a:rPr lang="en-US" sz="1800" dirty="0" smtClean="0">
                <a:solidFill>
                  <a:schemeClr val="tx1"/>
                </a:solidFill>
              </a:rPr>
              <a:t>generalized inaction in moral dilemmas: The CNI model </a:t>
            </a:r>
          </a:p>
          <a:p>
            <a:r>
              <a:rPr lang="en-US" sz="1800" dirty="0" smtClean="0">
                <a:solidFill>
                  <a:schemeClr val="tx1"/>
                </a:solidFill>
              </a:rPr>
              <a:t>of moral decision-making. </a:t>
            </a:r>
            <a:r>
              <a:rPr lang="en-US" sz="1800" i="1" dirty="0" smtClean="0">
                <a:solidFill>
                  <a:schemeClr val="tx1"/>
                </a:solidFill>
              </a:rPr>
              <a:t>Journal of Personality and Social Psychology, 113, </a:t>
            </a:r>
            <a:r>
              <a:rPr lang="en-US" sz="1800" dirty="0" smtClean="0">
                <a:solidFill>
                  <a:schemeClr val="tx1"/>
                </a:solidFill>
              </a:rPr>
              <a:t>343-376.</a:t>
            </a:r>
            <a:endParaRPr lang="en-US" sz="1800" dirty="0">
              <a:solidFill>
                <a:schemeClr val="tx1"/>
              </a:solidFill>
            </a:endParaRPr>
          </a:p>
        </p:txBody>
      </p:sp>
    </p:spTree>
    <p:extLst>
      <p:ext uri="{BB962C8B-B14F-4D97-AF65-F5344CB8AC3E}">
        <p14:creationId xmlns:p14="http://schemas.microsoft.com/office/powerpoint/2010/main" val="11667175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Note that </a:t>
            </a:r>
            <a:r>
              <a:rPr lang="en-US" sz="2000" dirty="0" err="1" smtClean="0"/>
              <a:t>multiTree</a:t>
            </a:r>
            <a:r>
              <a:rPr lang="en-US" sz="2000" dirty="0" smtClean="0"/>
              <a:t> organizes the parameters in alphabetical order. That’s why they are displayed as “CIN” rather than “CNI”. The same is true in the output that is shown later in this tutorial. </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cxnSp>
        <p:nvCxnSpPr>
          <p:cNvPr id="7" name="Straight Arrow Connector 6"/>
          <p:cNvCxnSpPr/>
          <p:nvPr/>
        </p:nvCxnSpPr>
        <p:spPr>
          <a:xfrm flipV="1">
            <a:off x="467544" y="4083444"/>
            <a:ext cx="1296144" cy="57606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23649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1" y="1268413"/>
            <a:ext cx="7344816" cy="707886"/>
          </a:xfrm>
          <a:prstGeom prst="rect">
            <a:avLst/>
          </a:prstGeom>
          <a:noFill/>
        </p:spPr>
        <p:txBody>
          <a:bodyPr wrap="square" rtlCol="0">
            <a:spAutoFit/>
          </a:bodyPr>
          <a:lstStyle/>
          <a:p>
            <a:r>
              <a:rPr lang="en-US" sz="2000" dirty="0" smtClean="0"/>
              <a:t>The bar on the right side shows you some of the default settings for multinomial analyses with the CNI model.</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spTree>
    <p:extLst>
      <p:ext uri="{BB962C8B-B14F-4D97-AF65-F5344CB8AC3E}">
        <p14:creationId xmlns:p14="http://schemas.microsoft.com/office/powerpoint/2010/main" val="2665798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We have set up the template, so that its output includes standard errors and 95% confidence intervals for the three parameters.</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cxnSp>
        <p:nvCxnSpPr>
          <p:cNvPr id="3" name="Straight Arrow Connector 2"/>
          <p:cNvCxnSpPr/>
          <p:nvPr/>
        </p:nvCxnSpPr>
        <p:spPr>
          <a:xfrm flipH="1">
            <a:off x="6948264" y="2348880"/>
            <a:ext cx="1152128" cy="57606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46583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sp>
        <p:nvSpPr>
          <p:cNvPr id="4" name="TextBox 3"/>
          <p:cNvSpPr txBox="1"/>
          <p:nvPr/>
        </p:nvSpPr>
        <p:spPr>
          <a:xfrm>
            <a:off x="899592" y="1265808"/>
            <a:ext cx="7344816" cy="707886"/>
          </a:xfrm>
          <a:prstGeom prst="rect">
            <a:avLst/>
          </a:prstGeom>
          <a:noFill/>
        </p:spPr>
        <p:txBody>
          <a:bodyPr wrap="square" rtlCol="0">
            <a:spAutoFit/>
          </a:bodyPr>
          <a:lstStyle/>
          <a:p>
            <a:r>
              <a:rPr lang="en-US" sz="2000" dirty="0" smtClean="0"/>
              <a:t>For the algorithm, we chose random start values, two replications, and a maximum of 90,000 iterations. </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cxnSp>
        <p:nvCxnSpPr>
          <p:cNvPr id="3" name="Straight Arrow Connector 2"/>
          <p:cNvCxnSpPr/>
          <p:nvPr/>
        </p:nvCxnSpPr>
        <p:spPr>
          <a:xfrm flipH="1">
            <a:off x="7111627" y="3501008"/>
            <a:ext cx="1152128" cy="57606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998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07579" y="1268413"/>
            <a:ext cx="7344816" cy="707886"/>
          </a:xfrm>
          <a:prstGeom prst="rect">
            <a:avLst/>
          </a:prstGeom>
          <a:noFill/>
        </p:spPr>
        <p:txBody>
          <a:bodyPr wrap="square" rtlCol="0">
            <a:spAutoFit/>
          </a:bodyPr>
          <a:lstStyle/>
          <a:p>
            <a:r>
              <a:rPr lang="en-US" sz="2000" dirty="0" smtClean="0"/>
              <a:t>Unless you are an expert on multinomial modeling, we recommend not to change any of these default settings. </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spTree>
    <p:extLst>
      <p:ext uri="{BB962C8B-B14F-4D97-AF65-F5344CB8AC3E}">
        <p14:creationId xmlns:p14="http://schemas.microsoft.com/office/powerpoint/2010/main" val="6526854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80095"/>
            <a:ext cx="7344816" cy="400110"/>
          </a:xfrm>
          <a:prstGeom prst="rect">
            <a:avLst/>
          </a:prstGeom>
          <a:noFill/>
        </p:spPr>
        <p:txBody>
          <a:bodyPr wrap="square" rtlCol="0">
            <a:spAutoFit/>
          </a:bodyPr>
          <a:lstStyle/>
          <a:p>
            <a:r>
              <a:rPr lang="en-US" sz="2000" dirty="0" smtClean="0"/>
              <a:t>When you click on the “Data” tab, you should see this window... </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Data Input</a:t>
            </a:r>
            <a:endParaRPr lang="en-US" sz="2800" b="1" dirty="0">
              <a:latin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421" y="2433960"/>
            <a:ext cx="5152278" cy="3875033"/>
          </a:xfrm>
          <a:prstGeom prst="rect">
            <a:avLst/>
          </a:prstGeom>
        </p:spPr>
      </p:pic>
    </p:spTree>
    <p:extLst>
      <p:ext uri="{BB962C8B-B14F-4D97-AF65-F5344CB8AC3E}">
        <p14:creationId xmlns:p14="http://schemas.microsoft.com/office/powerpoint/2010/main" val="27491413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0145" y="1268413"/>
            <a:ext cx="7344816" cy="707886"/>
          </a:xfrm>
          <a:prstGeom prst="rect">
            <a:avLst/>
          </a:prstGeom>
          <a:noFill/>
        </p:spPr>
        <p:txBody>
          <a:bodyPr wrap="square" rtlCol="0">
            <a:spAutoFit/>
          </a:bodyPr>
          <a:lstStyle/>
          <a:p>
            <a:r>
              <a:rPr lang="en-US" sz="2000" dirty="0" smtClean="0"/>
              <a:t>This is the page where you enter your data (i.e., sums of action and inaction responses on each type of dilemma in each condition).</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Data Input</a:t>
            </a:r>
            <a:endParaRPr lang="en-US" sz="2800" b="1" dirty="0">
              <a:latin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421" y="2433960"/>
            <a:ext cx="5152278" cy="3875033"/>
          </a:xfrm>
          <a:prstGeom prst="rect">
            <a:avLst/>
          </a:prstGeom>
        </p:spPr>
      </p:pic>
    </p:spTree>
    <p:extLst>
      <p:ext uri="{BB962C8B-B14F-4D97-AF65-F5344CB8AC3E}">
        <p14:creationId xmlns:p14="http://schemas.microsoft.com/office/powerpoint/2010/main" val="1023166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You can enter your data by overwriting the (three-digit) numbers that in the second column of the template file (do not overwrite the line numbers 1 through 16).</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Data Input</a:t>
            </a:r>
            <a:endParaRPr lang="en-US" sz="2800" b="1" dirty="0">
              <a:latin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421" y="2433960"/>
            <a:ext cx="5152278" cy="3875033"/>
          </a:xfrm>
          <a:prstGeom prst="rect">
            <a:avLst/>
          </a:prstGeom>
        </p:spPr>
      </p:pic>
    </p:spTree>
    <p:extLst>
      <p:ext uri="{BB962C8B-B14F-4D97-AF65-F5344CB8AC3E}">
        <p14:creationId xmlns:p14="http://schemas.microsoft.com/office/powerpoint/2010/main" val="31899917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400110"/>
          </a:xfrm>
          <a:prstGeom prst="rect">
            <a:avLst/>
          </a:prstGeom>
          <a:noFill/>
        </p:spPr>
        <p:txBody>
          <a:bodyPr wrap="square" rtlCol="0">
            <a:spAutoFit/>
          </a:bodyPr>
          <a:lstStyle/>
          <a:p>
            <a:r>
              <a:rPr lang="en-US" sz="2000" dirty="0" smtClean="0"/>
              <a:t>Again, this is the order in which you should enter your data...</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Data Input</a:t>
            </a:r>
            <a:endParaRPr lang="en-US" sz="2800" b="1" dirty="0">
              <a:latin typeface="Arial" charset="0"/>
            </a:endParaRPr>
          </a:p>
        </p:txBody>
      </p:sp>
      <p:sp>
        <p:nvSpPr>
          <p:cNvPr id="7" name="TextBox 6"/>
          <p:cNvSpPr txBox="1"/>
          <p:nvPr/>
        </p:nvSpPr>
        <p:spPr>
          <a:xfrm>
            <a:off x="899592" y="1925202"/>
            <a:ext cx="7344816" cy="4031873"/>
          </a:xfrm>
          <a:prstGeom prst="rect">
            <a:avLst/>
          </a:prstGeom>
          <a:noFill/>
        </p:spPr>
        <p:txBody>
          <a:bodyPr wrap="square" rtlCol="0">
            <a:spAutoFit/>
          </a:bodyPr>
          <a:lstStyle/>
          <a:p>
            <a:pPr marL="542925" indent="-542925">
              <a:buFont typeface="+mj-lt"/>
              <a:buAutoNum type="arabicPeriod"/>
            </a:pPr>
            <a:r>
              <a:rPr lang="en-US" sz="1600" dirty="0" smtClean="0"/>
              <a:t>Condition 1 - Sum (action, proscriptive norm, benefits greater than costs) </a:t>
            </a:r>
          </a:p>
          <a:p>
            <a:pPr marL="542925" indent="-542925">
              <a:buFont typeface="+mj-lt"/>
              <a:buAutoNum type="arabicPeriod"/>
            </a:pPr>
            <a:r>
              <a:rPr lang="en-US" sz="1600" dirty="0" smtClean="0"/>
              <a:t>Condition 1 - Sum (inaction, proscriptive norm, benefits greater than costs)</a:t>
            </a:r>
          </a:p>
          <a:p>
            <a:pPr marL="542925" indent="-542925">
              <a:buFont typeface="+mj-lt"/>
              <a:buAutoNum type="arabicPeriod"/>
            </a:pPr>
            <a:r>
              <a:rPr lang="en-US" sz="1600" dirty="0" smtClean="0"/>
              <a:t>Condition 1 - Sum (action, proscriptive norm, benefits smaller than costs)</a:t>
            </a:r>
          </a:p>
          <a:p>
            <a:pPr marL="542925" indent="-542925">
              <a:buFont typeface="+mj-lt"/>
              <a:buAutoNum type="arabicPeriod"/>
            </a:pPr>
            <a:r>
              <a:rPr lang="en-US" sz="1600" dirty="0" smtClean="0"/>
              <a:t>Condition 1 - Sum (inaction, proscriptive norm, benefits smaller than costs)</a:t>
            </a:r>
          </a:p>
          <a:p>
            <a:pPr marL="542925" indent="-542925">
              <a:buFont typeface="+mj-lt"/>
              <a:buAutoNum type="arabicPeriod"/>
            </a:pPr>
            <a:r>
              <a:rPr lang="en-US" sz="1600" dirty="0" smtClean="0"/>
              <a:t>Condition 1 - Sum (action, prescriptive norm, benefits greater than costs) </a:t>
            </a:r>
          </a:p>
          <a:p>
            <a:pPr marL="542925" indent="-542925">
              <a:buFont typeface="+mj-lt"/>
              <a:buAutoNum type="arabicPeriod"/>
            </a:pPr>
            <a:r>
              <a:rPr lang="en-US" sz="1600" dirty="0" smtClean="0"/>
              <a:t>Condition 1 - Sum (inaction, prescriptive norm, benefits greater than costs)</a:t>
            </a:r>
          </a:p>
          <a:p>
            <a:pPr marL="542925" indent="-542925">
              <a:buFont typeface="+mj-lt"/>
              <a:buAutoNum type="arabicPeriod"/>
            </a:pPr>
            <a:r>
              <a:rPr lang="en-US" sz="1600" dirty="0" smtClean="0"/>
              <a:t>Condition 1 - Sum (action, prescriptive norm, benefits smaller than costs)</a:t>
            </a:r>
          </a:p>
          <a:p>
            <a:pPr marL="542925" indent="-542925">
              <a:buFont typeface="+mj-lt"/>
              <a:buAutoNum type="arabicPeriod"/>
            </a:pPr>
            <a:r>
              <a:rPr lang="en-US" sz="1600" dirty="0" smtClean="0"/>
              <a:t>Condition 1 - Sum (inaction, prescriptive norm, benefits smaller than costs)</a:t>
            </a:r>
          </a:p>
          <a:p>
            <a:pPr marL="542925" indent="-542925">
              <a:buFont typeface="+mj-lt"/>
              <a:buAutoNum type="arabicPeriod"/>
            </a:pPr>
            <a:r>
              <a:rPr lang="en-US" sz="1600" dirty="0" smtClean="0"/>
              <a:t>Condition 2 - Sum (action, proscriptive norm, benefits greater than costs) </a:t>
            </a:r>
          </a:p>
          <a:p>
            <a:pPr marL="542925" indent="-542925">
              <a:buFont typeface="+mj-lt"/>
              <a:buAutoNum type="arabicPeriod"/>
            </a:pPr>
            <a:r>
              <a:rPr lang="en-US" sz="1600" dirty="0" smtClean="0"/>
              <a:t>Condition 2 - Sum (inaction, proscriptive norm, benefits greater than costs)</a:t>
            </a:r>
          </a:p>
          <a:p>
            <a:pPr marL="542925" indent="-542925">
              <a:buFont typeface="+mj-lt"/>
              <a:buAutoNum type="arabicPeriod"/>
            </a:pPr>
            <a:r>
              <a:rPr lang="en-US" sz="1600" dirty="0" smtClean="0"/>
              <a:t>Condition 2 - Sum (action, proscriptive norm, benefits smaller than costs)</a:t>
            </a:r>
          </a:p>
          <a:p>
            <a:pPr marL="542925" indent="-542925">
              <a:buFont typeface="+mj-lt"/>
              <a:buAutoNum type="arabicPeriod"/>
            </a:pPr>
            <a:r>
              <a:rPr lang="en-US" sz="1600" dirty="0" smtClean="0"/>
              <a:t>Condition 2 - Sum (inaction, proscriptive norm, benefits smaller than costs)</a:t>
            </a:r>
          </a:p>
          <a:p>
            <a:pPr marL="542925" indent="-542925">
              <a:buFont typeface="+mj-lt"/>
              <a:buAutoNum type="arabicPeriod"/>
            </a:pPr>
            <a:r>
              <a:rPr lang="en-US" sz="1600" dirty="0" smtClean="0"/>
              <a:t>Condition 2 - Sum (action, prescriptive norm, benefits greater than costs) </a:t>
            </a:r>
          </a:p>
          <a:p>
            <a:pPr marL="542925" indent="-542925">
              <a:buFont typeface="+mj-lt"/>
              <a:buAutoNum type="arabicPeriod"/>
            </a:pPr>
            <a:r>
              <a:rPr lang="en-US" sz="1600" dirty="0" smtClean="0"/>
              <a:t>Condition 2 - Sum (inaction, prescriptive norm, benefits greater than costs)</a:t>
            </a:r>
          </a:p>
          <a:p>
            <a:pPr marL="542925" indent="-542925">
              <a:buFont typeface="+mj-lt"/>
              <a:buAutoNum type="arabicPeriod"/>
            </a:pPr>
            <a:r>
              <a:rPr lang="en-US" sz="1600" dirty="0" smtClean="0"/>
              <a:t>Condition 2 - Sum (action, prescriptive norm, benefits smaller than costs)</a:t>
            </a:r>
          </a:p>
          <a:p>
            <a:pPr marL="542925" indent="-542925">
              <a:buFont typeface="+mj-lt"/>
              <a:buAutoNum type="arabicPeriod"/>
            </a:pPr>
            <a:r>
              <a:rPr lang="en-US" sz="1600" dirty="0" smtClean="0"/>
              <a:t>Condition 2 - Sum (inaction, prescriptive norm, benefits smaller than costs)</a:t>
            </a:r>
          </a:p>
        </p:txBody>
      </p:sp>
    </p:spTree>
    <p:extLst>
      <p:ext uri="{BB962C8B-B14F-4D97-AF65-F5344CB8AC3E}">
        <p14:creationId xmlns:p14="http://schemas.microsoft.com/office/powerpoint/2010/main" val="35587525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8425" y="1268413"/>
            <a:ext cx="7344816" cy="1938992"/>
          </a:xfrm>
          <a:prstGeom prst="rect">
            <a:avLst/>
          </a:prstGeom>
          <a:noFill/>
        </p:spPr>
        <p:txBody>
          <a:bodyPr wrap="square" rtlCol="0">
            <a:spAutoFit/>
          </a:bodyPr>
          <a:lstStyle/>
          <a:p>
            <a:r>
              <a:rPr lang="en-US" sz="2000" dirty="0" smtClean="0"/>
              <a:t>If you used our </a:t>
            </a:r>
            <a:r>
              <a:rPr lang="en-US" sz="2000" dirty="0" err="1" smtClean="0"/>
              <a:t>MediaLab</a:t>
            </a:r>
            <a:r>
              <a:rPr lang="en-US" sz="2000" dirty="0" smtClean="0"/>
              <a:t> template file and our SPSS aggregation syntax, it might be helpful to know that the first row in the resulting SPSS data file refers to rows 1 to 8 in our </a:t>
            </a:r>
            <a:r>
              <a:rPr lang="en-US" sz="2000" dirty="0" err="1" smtClean="0"/>
              <a:t>multiTree</a:t>
            </a:r>
            <a:r>
              <a:rPr lang="en-US" sz="2000" dirty="0" smtClean="0"/>
              <a:t> template (displayed in the same order) and the second row in the SPSS data file refers to rows 9 to 16 in the </a:t>
            </a:r>
            <a:r>
              <a:rPr lang="en-US" sz="2000" dirty="0" err="1" smtClean="0"/>
              <a:t>multiTree</a:t>
            </a:r>
            <a:r>
              <a:rPr lang="en-US" sz="2000" dirty="0" smtClean="0"/>
              <a:t> template (again displayed in the same order).</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Data Input</a:t>
            </a:r>
            <a:endParaRPr lang="en-US" sz="2800" b="1" dirty="0">
              <a:latin typeface="Arial" charset="0"/>
            </a:endParaRPr>
          </a:p>
        </p:txBody>
      </p:sp>
    </p:spTree>
    <p:extLst>
      <p:ext uri="{BB962C8B-B14F-4D97-AF65-F5344CB8AC3E}">
        <p14:creationId xmlns:p14="http://schemas.microsoft.com/office/powerpoint/2010/main" val="4663526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4401205"/>
          </a:xfrm>
          <a:prstGeom prst="rect">
            <a:avLst/>
          </a:prstGeom>
          <a:noFill/>
        </p:spPr>
        <p:txBody>
          <a:bodyPr wrap="square" rtlCol="0">
            <a:spAutoFit/>
          </a:bodyPr>
          <a:lstStyle/>
          <a:p>
            <a:r>
              <a:rPr lang="en-US" sz="2000" dirty="0" smtClean="0"/>
              <a:t>Thank you for your interest in using the CNI model to analyze moral dilemma data. </a:t>
            </a:r>
          </a:p>
          <a:p>
            <a:endParaRPr lang="en-US" sz="2000" dirty="0"/>
          </a:p>
          <a:p>
            <a:r>
              <a:rPr lang="en-US" sz="2000" dirty="0" smtClean="0"/>
              <a:t>We prepared this tutorial to facilitate the use of the CNI model by other researchers. </a:t>
            </a:r>
          </a:p>
          <a:p>
            <a:endParaRPr lang="en-US" sz="2000" dirty="0"/>
          </a:p>
          <a:p>
            <a:r>
              <a:rPr lang="en-US" sz="2000" dirty="0" smtClean="0"/>
              <a:t>Before you start reading this tutorial, we recommend reading the article listed on the first page of this tutorial. </a:t>
            </a:r>
          </a:p>
          <a:p>
            <a:endParaRPr lang="en-US" sz="2000" dirty="0"/>
          </a:p>
          <a:p>
            <a:r>
              <a:rPr lang="en-US" sz="2000" dirty="0" smtClean="0"/>
              <a:t>The article should help you understand the basic idea of the model, the prerequisites for its application, and the way moral dilemma judgments are processed by the model to obtain parameter estimates for sensitivity to consequences (</a:t>
            </a:r>
            <a:r>
              <a:rPr lang="en-US" sz="2000" i="1" dirty="0" smtClean="0"/>
              <a:t>C</a:t>
            </a:r>
            <a:r>
              <a:rPr lang="en-US" sz="2000" dirty="0" smtClean="0"/>
              <a:t>), sensitivity to moral norms (</a:t>
            </a:r>
            <a:r>
              <a:rPr lang="en-US" sz="2000" i="1" dirty="0" smtClean="0"/>
              <a:t>N</a:t>
            </a:r>
            <a:r>
              <a:rPr lang="en-US" sz="2000" dirty="0" smtClean="0"/>
              <a:t>), and general preference for inaction versus action (</a:t>
            </a:r>
            <a:r>
              <a:rPr lang="en-US" sz="2000" i="1" dirty="0" smtClean="0"/>
              <a:t>I</a:t>
            </a:r>
            <a:r>
              <a:rPr lang="en-US" sz="2000" dirty="0" smtClean="0"/>
              <a:t>). </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Introduction</a:t>
            </a:r>
            <a:endParaRPr lang="en-US" sz="2800" b="1" dirty="0">
              <a:latin typeface="Arial" charset="0"/>
            </a:endParaRPr>
          </a:p>
        </p:txBody>
      </p:sp>
    </p:spTree>
    <p:extLst>
      <p:ext uri="{BB962C8B-B14F-4D97-AF65-F5344CB8AC3E}">
        <p14:creationId xmlns:p14="http://schemas.microsoft.com/office/powerpoint/2010/main" val="3214835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421" y="2433960"/>
            <a:ext cx="5152278" cy="3875033"/>
          </a:xfrm>
          <a:prstGeom prst="rect">
            <a:avLst/>
          </a:prstGeom>
        </p:spPr>
      </p:pic>
      <p:sp>
        <p:nvSpPr>
          <p:cNvPr id="4" name="TextBox 3"/>
          <p:cNvSpPr txBox="1"/>
          <p:nvPr/>
        </p:nvSpPr>
        <p:spPr>
          <a:xfrm>
            <a:off x="898425" y="1268413"/>
            <a:ext cx="7344816" cy="707886"/>
          </a:xfrm>
          <a:prstGeom prst="rect">
            <a:avLst/>
          </a:prstGeom>
          <a:noFill/>
        </p:spPr>
        <p:txBody>
          <a:bodyPr wrap="square" rtlCol="0">
            <a:spAutoFit/>
          </a:bodyPr>
          <a:lstStyle/>
          <a:p>
            <a:r>
              <a:rPr lang="en-US" sz="2000" dirty="0" smtClean="0"/>
              <a:t>When you have entered your data, you can save your personal </a:t>
            </a:r>
            <a:r>
              <a:rPr lang="en-US" sz="2000" dirty="0" err="1" smtClean="0"/>
              <a:t>multiTree</a:t>
            </a:r>
            <a:r>
              <a:rPr lang="en-US" sz="2000" dirty="0" smtClean="0"/>
              <a:t> file by clicking on the “</a:t>
            </a:r>
            <a:r>
              <a:rPr lang="en-CA" sz="2000" dirty="0"/>
              <a:t>Save </a:t>
            </a:r>
            <a:r>
              <a:rPr lang="en-CA" sz="2000" dirty="0" err="1"/>
              <a:t>multiTree</a:t>
            </a:r>
            <a:r>
              <a:rPr lang="en-CA" sz="2000" dirty="0"/>
              <a:t> file </a:t>
            </a:r>
            <a:r>
              <a:rPr lang="en-CA" sz="2000" dirty="0" smtClean="0"/>
              <a:t>as” </a:t>
            </a:r>
            <a:r>
              <a:rPr lang="en-US" sz="2000" dirty="0" smtClean="0"/>
              <a:t>icon.</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Data Input</a:t>
            </a:r>
            <a:endParaRPr lang="en-US" sz="2800" b="1" dirty="0">
              <a:latin typeface="Arial" charset="0"/>
            </a:endParaRPr>
          </a:p>
        </p:txBody>
      </p:sp>
      <p:cxnSp>
        <p:nvCxnSpPr>
          <p:cNvPr id="7" name="Straight Arrow Connector 6"/>
          <p:cNvCxnSpPr/>
          <p:nvPr/>
        </p:nvCxnSpPr>
        <p:spPr>
          <a:xfrm flipV="1">
            <a:off x="1259632" y="2820938"/>
            <a:ext cx="1459506" cy="140015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8006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421" y="2433960"/>
            <a:ext cx="5152278" cy="3875033"/>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Now you can run the model by clicking the icon with the green arrow…</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Running the Model</a:t>
            </a:r>
            <a:endParaRPr lang="en-US" sz="2800" b="1" dirty="0">
              <a:latin typeface="Arial" charset="0"/>
            </a:endParaRPr>
          </a:p>
        </p:txBody>
      </p:sp>
      <p:cxnSp>
        <p:nvCxnSpPr>
          <p:cNvPr id="7" name="Straight Arrow Connector 6"/>
          <p:cNvCxnSpPr/>
          <p:nvPr/>
        </p:nvCxnSpPr>
        <p:spPr>
          <a:xfrm flipV="1">
            <a:off x="1456310" y="2820938"/>
            <a:ext cx="1459506" cy="140015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7009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When you have run the model, the software should switch to the Output tab and show you something like this…</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Tree>
    <p:extLst>
      <p:ext uri="{BB962C8B-B14F-4D97-AF65-F5344CB8AC3E}">
        <p14:creationId xmlns:p14="http://schemas.microsoft.com/office/powerpoint/2010/main" val="11268803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If you have run the model with the data in the template file, you should see exactly the same results…</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Tree>
    <p:extLst>
      <p:ext uri="{BB962C8B-B14F-4D97-AF65-F5344CB8AC3E}">
        <p14:creationId xmlns:p14="http://schemas.microsoft.com/office/powerpoint/2010/main" val="33209950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51520"/>
            <a:ext cx="7344816" cy="1015663"/>
          </a:xfrm>
          <a:prstGeom prst="rect">
            <a:avLst/>
          </a:prstGeom>
          <a:noFill/>
        </p:spPr>
        <p:txBody>
          <a:bodyPr wrap="square" rtlCol="0">
            <a:spAutoFit/>
          </a:bodyPr>
          <a:lstStyle/>
          <a:p>
            <a:r>
              <a:rPr lang="en-US" sz="2000" dirty="0" smtClean="0"/>
              <a:t>This row shows you the statistics for the </a:t>
            </a:r>
            <a:r>
              <a:rPr lang="en-US" sz="2000" dirty="0"/>
              <a:t>model fit. </a:t>
            </a:r>
            <a:r>
              <a:rPr lang="en-US" sz="2000" dirty="0" smtClean="0"/>
              <a:t>It tells you if </a:t>
            </a:r>
            <a:r>
              <a:rPr lang="en-US" sz="2000" dirty="0"/>
              <a:t>the probabilities predicted </a:t>
            </a:r>
            <a:r>
              <a:rPr lang="en-US" sz="2000" dirty="0" smtClean="0"/>
              <a:t>by the model are significantly different from the empirically observed probabilities in your data set.</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flipH="1">
            <a:off x="4355976" y="4412366"/>
            <a:ext cx="4104456"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4971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51520"/>
            <a:ext cx="7344816" cy="1015663"/>
          </a:xfrm>
          <a:prstGeom prst="rect">
            <a:avLst/>
          </a:prstGeom>
          <a:noFill/>
        </p:spPr>
        <p:txBody>
          <a:bodyPr wrap="square" rtlCol="0">
            <a:spAutoFit/>
          </a:bodyPr>
          <a:lstStyle/>
          <a:p>
            <a:r>
              <a:rPr lang="en-US" sz="2000" dirty="0" smtClean="0"/>
              <a:t>In other words, you do *NOT* want this test to be statistically significant, because this would tell you that the model does not fit the data.</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flipH="1">
            <a:off x="4355976" y="4412366"/>
            <a:ext cx="4104456"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923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909861" y="1268413"/>
            <a:ext cx="7344816" cy="707886"/>
          </a:xfrm>
          <a:prstGeom prst="rect">
            <a:avLst/>
          </a:prstGeom>
          <a:noFill/>
        </p:spPr>
        <p:txBody>
          <a:bodyPr wrap="square" rtlCol="0">
            <a:spAutoFit/>
          </a:bodyPr>
          <a:lstStyle/>
          <a:p>
            <a:r>
              <a:rPr lang="en-US" sz="2000" dirty="0" smtClean="0"/>
              <a:t>If lambda = 0, this number is equivalent to a </a:t>
            </a:r>
            <a:r>
              <a:rPr lang="en-US" sz="2000" i="1" dirty="0" smtClean="0"/>
              <a:t>G</a:t>
            </a:r>
            <a:r>
              <a:rPr lang="en-US" sz="2000" baseline="30000" dirty="0" smtClean="0"/>
              <a:t>2</a:t>
            </a:r>
            <a:r>
              <a:rPr lang="en-US" sz="2000" dirty="0"/>
              <a:t> </a:t>
            </a:r>
            <a:r>
              <a:rPr lang="en-US" sz="2000" dirty="0" smtClean="0"/>
              <a:t>value, which is what you should report for the model fit. </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flipH="1">
            <a:off x="3414737" y="2528900"/>
            <a:ext cx="2052228" cy="18002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029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The degrees of freedom for the </a:t>
            </a:r>
            <a:r>
              <a:rPr lang="en-US" sz="2000" i="1" dirty="0" smtClean="0"/>
              <a:t>G</a:t>
            </a:r>
            <a:r>
              <a:rPr lang="en-US" sz="2000" baseline="30000" dirty="0" smtClean="0"/>
              <a:t>2 </a:t>
            </a:r>
            <a:r>
              <a:rPr lang="en-US" sz="2000" dirty="0" smtClean="0"/>
              <a:t>statistics (here: 2) are determined by the difference between the number of free </a:t>
            </a:r>
            <a:r>
              <a:rPr lang="en-US" sz="2000" dirty="0"/>
              <a:t>categories </a:t>
            </a:r>
            <a:r>
              <a:rPr lang="en-US" sz="2000" dirty="0" smtClean="0"/>
              <a:t>and the number of estimated </a:t>
            </a:r>
            <a:r>
              <a:rPr lang="en-US" sz="2000" dirty="0"/>
              <a:t>parameters (see next slide for further details</a:t>
            </a:r>
            <a:r>
              <a:rPr lang="en-US" sz="2000" dirty="0" smtClean="0"/>
              <a:t>).</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flipH="1">
            <a:off x="2915816" y="2546610"/>
            <a:ext cx="2052228" cy="18002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9186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631216"/>
          </a:xfrm>
          <a:prstGeom prst="rect">
            <a:avLst/>
          </a:prstGeom>
          <a:noFill/>
        </p:spPr>
        <p:txBody>
          <a:bodyPr wrap="square" rtlCol="0">
            <a:spAutoFit/>
          </a:bodyPr>
          <a:lstStyle/>
          <a:p>
            <a:r>
              <a:rPr lang="en-US" sz="2000" dirty="0" smtClean="0"/>
              <a:t>For example, in a study with </a:t>
            </a:r>
            <a:r>
              <a:rPr lang="en-US" sz="2000" dirty="0"/>
              <a:t>two </a:t>
            </a:r>
            <a:r>
              <a:rPr lang="en-US" sz="2000" dirty="0" smtClean="0"/>
              <a:t>conditions, </a:t>
            </a:r>
            <a:r>
              <a:rPr lang="en-US" sz="2000" dirty="0"/>
              <a:t>our model has a total of 8 free categories (i.e., </a:t>
            </a:r>
            <a:r>
              <a:rPr lang="en-US" sz="2000" dirty="0" smtClean="0"/>
              <a:t>four </a:t>
            </a:r>
            <a:r>
              <a:rPr lang="en-US" sz="2000" dirty="0"/>
              <a:t>types of dilemmas for each of the two </a:t>
            </a:r>
            <a:r>
              <a:rPr lang="en-US" sz="2000" dirty="0" smtClean="0"/>
              <a:t>conditions) </a:t>
            </a:r>
            <a:r>
              <a:rPr lang="en-US" sz="2000" dirty="0"/>
              <a:t>and a total of 6 parameters (i.e., three parameters estimated for each of the two </a:t>
            </a:r>
            <a:r>
              <a:rPr lang="en-US" sz="2000" dirty="0" smtClean="0"/>
              <a:t>conditions), </a:t>
            </a:r>
            <a:r>
              <a:rPr lang="en-US" sz="2000" dirty="0"/>
              <a:t>which result in a difference of </a:t>
            </a:r>
            <a:r>
              <a:rPr lang="en-US" sz="2000" dirty="0" smtClean="0"/>
              <a:t>8 – 6 = 2 </a:t>
            </a:r>
            <a:r>
              <a:rPr lang="en-US" sz="2000" dirty="0"/>
              <a:t>for the degrees of freedom </a:t>
            </a:r>
            <a:r>
              <a:rPr lang="en-US" sz="2000" dirty="0" smtClean="0"/>
              <a:t>for the </a:t>
            </a:r>
            <a:r>
              <a:rPr lang="en-US" sz="2000" i="1" dirty="0" smtClean="0"/>
              <a:t>G</a:t>
            </a:r>
            <a:r>
              <a:rPr lang="en-US" sz="2000" baseline="30000" dirty="0" smtClean="0"/>
              <a:t>2 </a:t>
            </a:r>
            <a:r>
              <a:rPr lang="en-US" sz="2000" dirty="0" smtClean="0"/>
              <a:t>statistics.</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spTree>
    <p:extLst>
      <p:ext uri="{BB962C8B-B14F-4D97-AF65-F5344CB8AC3E}">
        <p14:creationId xmlns:p14="http://schemas.microsoft.com/office/powerpoint/2010/main" val="3765876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51520"/>
            <a:ext cx="7344816" cy="1015663"/>
          </a:xfrm>
          <a:prstGeom prst="rect">
            <a:avLst/>
          </a:prstGeom>
          <a:noFill/>
        </p:spPr>
        <p:txBody>
          <a:bodyPr wrap="square" rtlCol="0">
            <a:spAutoFit/>
          </a:bodyPr>
          <a:lstStyle/>
          <a:p>
            <a:r>
              <a:rPr lang="en-US" sz="2000" dirty="0" smtClean="0"/>
              <a:t>For </a:t>
            </a:r>
            <a:r>
              <a:rPr lang="en-US" sz="2000" dirty="0"/>
              <a:t>the data in the template file, the model fits the data well with </a:t>
            </a:r>
            <a:endParaRPr lang="en-US" sz="2000" dirty="0" smtClean="0"/>
          </a:p>
          <a:p>
            <a:r>
              <a:rPr lang="en-US" sz="2000" i="1" dirty="0" smtClean="0"/>
              <a:t>G</a:t>
            </a:r>
            <a:r>
              <a:rPr lang="en-US" sz="2000" baseline="30000" dirty="0" smtClean="0"/>
              <a:t>2</a:t>
            </a:r>
            <a:r>
              <a:rPr lang="en-US" sz="2000" dirty="0" smtClean="0"/>
              <a:t>(2</a:t>
            </a:r>
            <a:r>
              <a:rPr lang="en-US" sz="2000" dirty="0"/>
              <a:t>) =  1.32, </a:t>
            </a:r>
            <a:r>
              <a:rPr lang="en-US" sz="2000" i="1" dirty="0"/>
              <a:t>p</a:t>
            </a:r>
            <a:r>
              <a:rPr lang="en-US" sz="2000" dirty="0"/>
              <a:t> = .52.</a:t>
            </a:r>
          </a:p>
          <a:p>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flipH="1">
            <a:off x="4355976" y="4412366"/>
            <a:ext cx="4104456"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350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547"/>
            <a:ext cx="7488832" cy="4339650"/>
          </a:xfrm>
          <a:prstGeom prst="rect">
            <a:avLst/>
          </a:prstGeom>
          <a:noFill/>
        </p:spPr>
        <p:txBody>
          <a:bodyPr wrap="square" rtlCol="0">
            <a:spAutoFit/>
          </a:bodyPr>
          <a:lstStyle/>
          <a:p>
            <a:r>
              <a:rPr lang="en-US" sz="2000" dirty="0" smtClean="0"/>
              <a:t>The tutorial is for the analysis of moral dilemma data with the CNI model using the software </a:t>
            </a:r>
            <a:r>
              <a:rPr lang="en-US" sz="2000" dirty="0" err="1" smtClean="0"/>
              <a:t>multiTree</a:t>
            </a:r>
            <a:r>
              <a:rPr lang="en-US" sz="2000" dirty="0" smtClean="0"/>
              <a:t> by </a:t>
            </a:r>
            <a:r>
              <a:rPr lang="en-US" sz="2000" dirty="0" err="1" smtClean="0"/>
              <a:t>Moshagen</a:t>
            </a:r>
            <a:r>
              <a:rPr lang="en-US" sz="2000" dirty="0" smtClean="0"/>
              <a:t> (2010).</a:t>
            </a:r>
          </a:p>
          <a:p>
            <a:endParaRPr lang="en-US" sz="2000" dirty="0"/>
          </a:p>
          <a:p>
            <a:r>
              <a:rPr lang="en-US" sz="2000" dirty="0" smtClean="0"/>
              <a:t>The software can be downloaded for free at:</a:t>
            </a:r>
          </a:p>
          <a:p>
            <a:endParaRPr lang="en-US" sz="2000" dirty="0" smtClean="0"/>
          </a:p>
          <a:p>
            <a:r>
              <a:rPr lang="en-US" u="sng" dirty="0">
                <a:latin typeface="Times New Roman" panose="02020603050405020304" pitchFamily="18" charset="0"/>
                <a:cs typeface="Times New Roman" panose="02020603050405020304" pitchFamily="18" charset="0"/>
                <a:hlinkClick r:id="rId2"/>
              </a:rPr>
              <a:t>https://www.sowi.uni-mannheim.de/erdfelder/forschung/software/multitree</a:t>
            </a:r>
            <a:r>
              <a:rPr lang="en-US" u="sng" dirty="0" smtClean="0">
                <a:latin typeface="Times New Roman" panose="02020603050405020304" pitchFamily="18" charset="0"/>
                <a:cs typeface="Times New Roman" panose="02020603050405020304" pitchFamily="18" charset="0"/>
                <a:hlinkClick r:id="rId2"/>
              </a:rPr>
              <a:t>/</a:t>
            </a:r>
            <a:endParaRPr lang="en-US" u="sng" dirty="0" smtClean="0">
              <a:latin typeface="Times New Roman" panose="02020603050405020304" pitchFamily="18" charset="0"/>
              <a:cs typeface="Times New Roman" panose="02020603050405020304" pitchFamily="18" charset="0"/>
            </a:endParaRPr>
          </a:p>
          <a:p>
            <a:endParaRPr lang="en-US" sz="2000" dirty="0"/>
          </a:p>
          <a:p>
            <a:r>
              <a:rPr lang="en-US" sz="2000" dirty="0" smtClean="0"/>
              <a:t>The zip-file that included this tutorial also includes a </a:t>
            </a:r>
            <a:r>
              <a:rPr lang="en-US" sz="2000" dirty="0" err="1" smtClean="0"/>
              <a:t>multiTree</a:t>
            </a:r>
            <a:r>
              <a:rPr lang="en-US" sz="2000" dirty="0" smtClean="0"/>
              <a:t> template file with the data from Study 1a of our paper. The name of the </a:t>
            </a:r>
            <a:r>
              <a:rPr lang="en-US" sz="2000" dirty="0" err="1" smtClean="0"/>
              <a:t>multiTree</a:t>
            </a:r>
            <a:r>
              <a:rPr lang="en-US" sz="2000" dirty="0" smtClean="0"/>
              <a:t> template file is: CNI Model - </a:t>
            </a:r>
            <a:r>
              <a:rPr lang="en-US" sz="2000" dirty="0" err="1" smtClean="0"/>
              <a:t>multiTree</a:t>
            </a:r>
            <a:r>
              <a:rPr lang="en-US" sz="2000" dirty="0" smtClean="0"/>
              <a:t> </a:t>
            </a:r>
            <a:r>
              <a:rPr lang="en-US" sz="2000" dirty="0" err="1" smtClean="0"/>
              <a:t>Template.mpt</a:t>
            </a:r>
            <a:endParaRPr lang="en-US" sz="2000" dirty="0" smtClean="0"/>
          </a:p>
          <a:p>
            <a:endParaRPr lang="en-US" sz="2000" dirty="0"/>
          </a:p>
          <a:p>
            <a:r>
              <a:rPr lang="en-US" sz="2000" dirty="0" smtClean="0"/>
              <a:t>The zip-file can be downloaded at:</a:t>
            </a:r>
          </a:p>
          <a:p>
            <a:endParaRPr lang="en-US" sz="2000" dirty="0"/>
          </a:p>
          <a:p>
            <a:r>
              <a:rPr lang="en-US" u="sng" dirty="0">
                <a:latin typeface="Times New Roman" panose="02020603050405020304" pitchFamily="18" charset="0"/>
                <a:cs typeface="Times New Roman" panose="02020603050405020304" pitchFamily="18" charset="0"/>
                <a:hlinkClick r:id="rId3"/>
              </a:rPr>
              <a:t>http://</a:t>
            </a:r>
            <a:r>
              <a:rPr lang="en-US" u="sng" dirty="0" smtClean="0">
                <a:latin typeface="Times New Roman" panose="02020603050405020304" pitchFamily="18" charset="0"/>
                <a:cs typeface="Times New Roman" panose="02020603050405020304" pitchFamily="18" charset="0"/>
                <a:hlinkClick r:id="rId3"/>
              </a:rPr>
              <a:t>www.bertramgawronski.com/documents/CNI-Model_Materials.zip</a:t>
            </a:r>
            <a:r>
              <a:rPr lang="en-US" u="sng" dirty="0" smtClean="0">
                <a:latin typeface="Times New Roman" panose="02020603050405020304" pitchFamily="18" charset="0"/>
                <a:cs typeface="Times New Roman" panose="02020603050405020304" pitchFamily="18" charset="0"/>
              </a:rPr>
              <a:t>  </a:t>
            </a:r>
            <a:endParaRPr lang="en-US" u="sng" dirty="0">
              <a:latin typeface="Times New Roman" panose="02020603050405020304" pitchFamily="18" charset="0"/>
              <a:cs typeface="Times New Roman" panose="02020603050405020304" pitchFamily="18" charset="0"/>
            </a:endParaRP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Downloads</a:t>
            </a:r>
            <a:endParaRPr lang="en-US" sz="2800" b="1" dirty="0">
              <a:latin typeface="Arial" charset="0"/>
            </a:endParaRPr>
          </a:p>
        </p:txBody>
      </p:sp>
    </p:spTree>
    <p:extLst>
      <p:ext uri="{BB962C8B-B14F-4D97-AF65-F5344CB8AC3E}">
        <p14:creationId xmlns:p14="http://schemas.microsoft.com/office/powerpoint/2010/main" val="8477503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51520"/>
            <a:ext cx="7344816" cy="707886"/>
          </a:xfrm>
          <a:prstGeom prst="rect">
            <a:avLst/>
          </a:prstGeom>
          <a:noFill/>
        </p:spPr>
        <p:txBody>
          <a:bodyPr wrap="square" rtlCol="0">
            <a:spAutoFit/>
          </a:bodyPr>
          <a:lstStyle/>
          <a:p>
            <a:r>
              <a:rPr lang="en-US" sz="2000" dirty="0" smtClean="0"/>
              <a:t>Further down in the Output, you can see the estimates for the three parameters for each of the two conditions.</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a:off x="755576" y="3861048"/>
            <a:ext cx="1656184" cy="136815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98808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The column next to the parameter estimates shows the standard errors for each parameter…</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a:off x="1331640" y="3861048"/>
            <a:ext cx="1656184" cy="136815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07845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…and the following column shows the 95% confidence intervals for each parameter estimate.</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Output</a:t>
            </a:r>
            <a:endParaRPr lang="en-US" sz="2800" b="1" dirty="0">
              <a:latin typeface="Arial" charset="0"/>
            </a:endParaRPr>
          </a:p>
        </p:txBody>
      </p:sp>
      <p:cxnSp>
        <p:nvCxnSpPr>
          <p:cNvPr id="6" name="Straight Arrow Connector 5"/>
          <p:cNvCxnSpPr/>
          <p:nvPr/>
        </p:nvCxnSpPr>
        <p:spPr>
          <a:xfrm>
            <a:off x="1982331" y="3861048"/>
            <a:ext cx="1656184" cy="136815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3925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4904" y="2436410"/>
            <a:ext cx="5132795" cy="3872583"/>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The confidence intervals will already give you a sense of whether the parameter estimates differ across conditions.</a:t>
            </a:r>
            <a:endParaRPr lang="en-US" sz="2000" dirty="0"/>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cxnSp>
        <p:nvCxnSpPr>
          <p:cNvPr id="6" name="Straight Arrow Connector 5"/>
          <p:cNvCxnSpPr/>
          <p:nvPr/>
        </p:nvCxnSpPr>
        <p:spPr>
          <a:xfrm>
            <a:off x="1982331" y="3861048"/>
            <a:ext cx="1656184" cy="136815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11974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3307" y="2436410"/>
            <a:ext cx="5154392" cy="3872583"/>
          </a:xfrm>
          <a:prstGeom prst="rect">
            <a:avLst/>
          </a:prstGeom>
        </p:spPr>
      </p:pic>
      <p:sp>
        <p:nvSpPr>
          <p:cNvPr id="4" name="TextBox 3"/>
          <p:cNvSpPr txBox="1"/>
          <p:nvPr/>
        </p:nvSpPr>
        <p:spPr>
          <a:xfrm>
            <a:off x="899592" y="1273547"/>
            <a:ext cx="7344816" cy="1015663"/>
          </a:xfrm>
          <a:prstGeom prst="rect">
            <a:avLst/>
          </a:prstGeom>
          <a:noFill/>
        </p:spPr>
        <p:txBody>
          <a:bodyPr wrap="square" rtlCol="0">
            <a:spAutoFit/>
          </a:bodyPr>
          <a:lstStyle/>
          <a:p>
            <a:r>
              <a:rPr lang="en-US" sz="2000" dirty="0" smtClean="0"/>
              <a:t>To test whether the estimates for a given parameter are significantly different across conditions, go to the “Parameters” tab and check the box “Define the current model as the new baseline model…”.</a:t>
            </a:r>
            <a:endParaRPr lang="en-US" sz="2000" dirty="0"/>
          </a:p>
        </p:txBody>
      </p:sp>
      <p:cxnSp>
        <p:nvCxnSpPr>
          <p:cNvPr id="6" name="Straight Arrow Connector 5"/>
          <p:cNvCxnSpPr/>
          <p:nvPr/>
        </p:nvCxnSpPr>
        <p:spPr>
          <a:xfrm flipV="1">
            <a:off x="683568" y="3212976"/>
            <a:ext cx="1442780" cy="4825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11518446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3307" y="2436410"/>
            <a:ext cx="5154392" cy="3872583"/>
          </a:xfrm>
          <a:prstGeom prst="rect">
            <a:avLst/>
          </a:prstGeom>
        </p:spPr>
      </p:pic>
      <p:sp>
        <p:nvSpPr>
          <p:cNvPr id="4" name="TextBox 3"/>
          <p:cNvSpPr txBox="1"/>
          <p:nvPr/>
        </p:nvSpPr>
        <p:spPr>
          <a:xfrm>
            <a:off x="899592" y="1258069"/>
            <a:ext cx="7344816" cy="400110"/>
          </a:xfrm>
          <a:prstGeom prst="rect">
            <a:avLst/>
          </a:prstGeom>
          <a:noFill/>
        </p:spPr>
        <p:txBody>
          <a:bodyPr wrap="square" rtlCol="0">
            <a:spAutoFit/>
          </a:bodyPr>
          <a:lstStyle/>
          <a:p>
            <a:r>
              <a:rPr lang="en-US" sz="2000" dirty="0" smtClean="0"/>
              <a:t>Rerun the model by clicking the green arrow...</a:t>
            </a:r>
            <a:endParaRPr lang="en-US" sz="2000" dirty="0"/>
          </a:p>
        </p:txBody>
      </p:sp>
      <p:cxnSp>
        <p:nvCxnSpPr>
          <p:cNvPr id="6" name="Straight Arrow Connector 5"/>
          <p:cNvCxnSpPr/>
          <p:nvPr/>
        </p:nvCxnSpPr>
        <p:spPr>
          <a:xfrm flipV="1">
            <a:off x="1403648" y="2780928"/>
            <a:ext cx="1442780" cy="4825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27194361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3308" y="2436410"/>
            <a:ext cx="5154392" cy="3878015"/>
          </a:xfrm>
          <a:prstGeom prst="rect">
            <a:avLst/>
          </a:prstGeom>
        </p:spPr>
      </p:pic>
      <p:sp>
        <p:nvSpPr>
          <p:cNvPr id="4" name="TextBox 3"/>
          <p:cNvSpPr txBox="1"/>
          <p:nvPr/>
        </p:nvSpPr>
        <p:spPr>
          <a:xfrm>
            <a:off x="900202" y="1268413"/>
            <a:ext cx="7344816" cy="707886"/>
          </a:xfrm>
          <a:prstGeom prst="rect">
            <a:avLst/>
          </a:prstGeom>
          <a:noFill/>
        </p:spPr>
        <p:txBody>
          <a:bodyPr wrap="square" rtlCol="0">
            <a:spAutoFit/>
          </a:bodyPr>
          <a:lstStyle/>
          <a:p>
            <a:r>
              <a:rPr lang="en-US" sz="2000" dirty="0" smtClean="0"/>
              <a:t>Go back to the “Parameters” tab and check the box “Compare current model against baseline model”.</a:t>
            </a:r>
            <a:endParaRPr lang="en-US" sz="2000" dirty="0"/>
          </a:p>
        </p:txBody>
      </p:sp>
      <p:cxnSp>
        <p:nvCxnSpPr>
          <p:cNvPr id="6" name="Straight Arrow Connector 5"/>
          <p:cNvCxnSpPr/>
          <p:nvPr/>
        </p:nvCxnSpPr>
        <p:spPr>
          <a:xfrm flipV="1">
            <a:off x="683568" y="3356992"/>
            <a:ext cx="1442780" cy="3731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35912518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3308" y="2436410"/>
            <a:ext cx="5154392" cy="3878015"/>
          </a:xfrm>
          <a:prstGeom prst="rect">
            <a:avLst/>
          </a:prstGeom>
        </p:spPr>
      </p:pic>
      <p:sp>
        <p:nvSpPr>
          <p:cNvPr id="4" name="TextBox 3"/>
          <p:cNvSpPr txBox="1"/>
          <p:nvPr/>
        </p:nvSpPr>
        <p:spPr>
          <a:xfrm>
            <a:off x="904726" y="1268413"/>
            <a:ext cx="7344816" cy="1015663"/>
          </a:xfrm>
          <a:prstGeom prst="rect">
            <a:avLst/>
          </a:prstGeom>
          <a:noFill/>
        </p:spPr>
        <p:txBody>
          <a:bodyPr wrap="square" rtlCol="0">
            <a:spAutoFit/>
          </a:bodyPr>
          <a:lstStyle/>
          <a:p>
            <a:r>
              <a:rPr lang="en-US" sz="2000" dirty="0" smtClean="0"/>
              <a:t>Using the scroll down menus for the six parameters, you can test significant differences across conditions by setting a given parameter equal across conditions.</a:t>
            </a:r>
            <a:endParaRPr lang="en-US" sz="2000" dirty="0"/>
          </a:p>
        </p:txBody>
      </p:sp>
      <p:cxnSp>
        <p:nvCxnSpPr>
          <p:cNvPr id="6" name="Straight Arrow Connector 5"/>
          <p:cNvCxnSpPr/>
          <p:nvPr/>
        </p:nvCxnSpPr>
        <p:spPr>
          <a:xfrm flipV="1">
            <a:off x="2699792" y="4581128"/>
            <a:ext cx="0" cy="93610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32114183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10"/>
            <a:ext cx="5168871" cy="3878015"/>
          </a:xfrm>
          <a:prstGeom prst="rect">
            <a:avLst/>
          </a:prstGeom>
        </p:spPr>
      </p:pic>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For example, to test whether the two </a:t>
            </a:r>
            <a:r>
              <a:rPr lang="en-US" sz="2000" i="1" dirty="0" smtClean="0"/>
              <a:t>N</a:t>
            </a:r>
            <a:r>
              <a:rPr lang="en-US" sz="2000" dirty="0" smtClean="0"/>
              <a:t> parameters significantly differ across conditions, the scroll down menu for N2 parameter should be set  to “= N1” (or vice versa).</a:t>
            </a:r>
            <a:endParaRPr lang="en-US" sz="2000" dirty="0"/>
          </a:p>
        </p:txBody>
      </p:sp>
      <p:cxnSp>
        <p:nvCxnSpPr>
          <p:cNvPr id="6" name="Straight Arrow Connector 5"/>
          <p:cNvCxnSpPr/>
          <p:nvPr/>
        </p:nvCxnSpPr>
        <p:spPr>
          <a:xfrm flipV="1">
            <a:off x="1331640" y="4509120"/>
            <a:ext cx="972108" cy="80485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13157518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All other scroll down menus should still be set to “Free” (except for the one parameter that you are comparing across conditions). You should test only one parameter difference at a time. </a:t>
            </a:r>
            <a:endParaRPr lang="en-US" sz="2000" dirty="0"/>
          </a:p>
        </p:txBody>
      </p:sp>
      <p:sp>
        <p:nvSpPr>
          <p:cNvPr id="11"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10"/>
            <a:ext cx="5168871" cy="3878015"/>
          </a:xfrm>
          <a:prstGeom prst="rect">
            <a:avLst/>
          </a:prstGeom>
        </p:spPr>
      </p:pic>
      <p:cxnSp>
        <p:nvCxnSpPr>
          <p:cNvPr id="8" name="Straight Arrow Connector 7"/>
          <p:cNvCxnSpPr/>
          <p:nvPr/>
        </p:nvCxnSpPr>
        <p:spPr>
          <a:xfrm flipV="1">
            <a:off x="1331640" y="4509120"/>
            <a:ext cx="972108" cy="80485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9147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1296" y="1268760"/>
            <a:ext cx="7344816" cy="5016758"/>
          </a:xfrm>
          <a:prstGeom prst="rect">
            <a:avLst/>
          </a:prstGeom>
          <a:noFill/>
        </p:spPr>
        <p:txBody>
          <a:bodyPr wrap="square" rtlCol="0">
            <a:spAutoFit/>
          </a:bodyPr>
          <a:lstStyle/>
          <a:p>
            <a:r>
              <a:rPr lang="en-US" sz="2000" dirty="0" smtClean="0"/>
              <a:t>Before you use </a:t>
            </a:r>
            <a:r>
              <a:rPr lang="en-US" sz="2000" dirty="0" err="1" smtClean="0"/>
              <a:t>multiTree</a:t>
            </a:r>
            <a:r>
              <a:rPr lang="en-US" sz="2000" dirty="0" smtClean="0"/>
              <a:t> to analyze your data, you will have to do some data preparation. What you have to do is to calculate the sum of “action” and “inaction” responses among all participants for each type of dilemma and each condition of your study.</a:t>
            </a:r>
          </a:p>
          <a:p>
            <a:endParaRPr lang="en-US" sz="2000" dirty="0"/>
          </a:p>
          <a:p>
            <a:r>
              <a:rPr lang="en-US" sz="2000" dirty="0" smtClean="0"/>
              <a:t>For example, if your study includes two conditions (which is the default design in our template), you have to calculate a total of 16 numbers. The numbers you will need are displayed on the next screen.</a:t>
            </a:r>
          </a:p>
          <a:p>
            <a:endParaRPr lang="en-US" sz="2000" dirty="0"/>
          </a:p>
          <a:p>
            <a:r>
              <a:rPr lang="en-US" sz="2000" dirty="0" smtClean="0"/>
              <a:t>To facilitate the input of your data in the </a:t>
            </a:r>
            <a:r>
              <a:rPr lang="en-US" sz="2000" dirty="0" err="1" smtClean="0"/>
              <a:t>multiTree</a:t>
            </a:r>
            <a:r>
              <a:rPr lang="en-US" sz="2000" dirty="0" smtClean="0"/>
              <a:t> template, we recommend that you prepare these numbers in the same order as they are displayed on the following slide. If you used our </a:t>
            </a:r>
            <a:r>
              <a:rPr lang="en-US" sz="2000" dirty="0" err="1" smtClean="0"/>
              <a:t>MediaLab</a:t>
            </a:r>
            <a:r>
              <a:rPr lang="en-US" sz="2000" dirty="0" smtClean="0"/>
              <a:t> template for your study, the SPSS aggregation syntax included in our zip-file is set up in a manner, such that the </a:t>
            </a:r>
            <a:r>
              <a:rPr lang="en-US" sz="2000" dirty="0"/>
              <a:t>required numbers </a:t>
            </a:r>
            <a:r>
              <a:rPr lang="en-US" sz="2000" dirty="0" smtClean="0"/>
              <a:t>are displayed in the suggested order in the resulting SPSS data file.</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Data Preparation</a:t>
            </a:r>
            <a:endParaRPr lang="en-US" sz="2800" b="1" dirty="0">
              <a:latin typeface="Arial" charset="0"/>
            </a:endParaRPr>
          </a:p>
        </p:txBody>
      </p:sp>
    </p:spTree>
    <p:extLst>
      <p:ext uri="{BB962C8B-B14F-4D97-AF65-F5344CB8AC3E}">
        <p14:creationId xmlns:p14="http://schemas.microsoft.com/office/powerpoint/2010/main" val="8730405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10"/>
            <a:ext cx="5168871" cy="3878015"/>
          </a:xfrm>
          <a:prstGeom prst="rect">
            <a:avLst/>
          </a:prstGeom>
        </p:spPr>
      </p:pic>
      <p:sp>
        <p:nvSpPr>
          <p:cNvPr id="4" name="TextBox 3"/>
          <p:cNvSpPr txBox="1"/>
          <p:nvPr/>
        </p:nvSpPr>
        <p:spPr>
          <a:xfrm>
            <a:off x="899592" y="1272357"/>
            <a:ext cx="7344816" cy="400110"/>
          </a:xfrm>
          <a:prstGeom prst="rect">
            <a:avLst/>
          </a:prstGeom>
          <a:noFill/>
        </p:spPr>
        <p:txBody>
          <a:bodyPr wrap="square" rtlCol="0">
            <a:spAutoFit/>
          </a:bodyPr>
          <a:lstStyle/>
          <a:p>
            <a:r>
              <a:rPr lang="en-US" sz="2000" dirty="0" smtClean="0"/>
              <a:t>Rerun the model by clicking the green arrow...</a:t>
            </a:r>
            <a:endParaRPr lang="en-US" sz="2000" dirty="0"/>
          </a:p>
        </p:txBody>
      </p:sp>
      <p:cxnSp>
        <p:nvCxnSpPr>
          <p:cNvPr id="6" name="Straight Arrow Connector 5"/>
          <p:cNvCxnSpPr/>
          <p:nvPr/>
        </p:nvCxnSpPr>
        <p:spPr>
          <a:xfrm flipV="1">
            <a:off x="1889702" y="2852936"/>
            <a:ext cx="972108" cy="80485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11003761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The “Output” tab now shows you the fit statistics for the new (constrained) model (top) and the difference in model fit compared to the baseline model (bottom).</a:t>
            </a:r>
            <a:endParaRPr lang="en-US" sz="2000" dirty="0"/>
          </a:p>
        </p:txBody>
      </p:sp>
      <p:cxnSp>
        <p:nvCxnSpPr>
          <p:cNvPr id="6" name="Straight Arrow Connector 5"/>
          <p:cNvCxnSpPr/>
          <p:nvPr/>
        </p:nvCxnSpPr>
        <p:spPr>
          <a:xfrm>
            <a:off x="658044" y="3314606"/>
            <a:ext cx="1304505" cy="2287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855626" y="4578019"/>
            <a:ext cx="1088481" cy="4024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894355"/>
          </a:xfrm>
          <a:prstGeom prst="rect">
            <a:avLst/>
          </a:prstGeom>
        </p:spPr>
      </p:pic>
    </p:spTree>
    <p:extLst>
      <p:ext uri="{BB962C8B-B14F-4D97-AF65-F5344CB8AC3E}">
        <p14:creationId xmlns:p14="http://schemas.microsoft.com/office/powerpoint/2010/main" val="1618109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51520"/>
            <a:ext cx="7344816" cy="707886"/>
          </a:xfrm>
          <a:prstGeom prst="rect">
            <a:avLst/>
          </a:prstGeom>
          <a:noFill/>
        </p:spPr>
        <p:txBody>
          <a:bodyPr wrap="square" rtlCol="0">
            <a:spAutoFit/>
          </a:bodyPr>
          <a:lstStyle/>
          <a:p>
            <a:r>
              <a:rPr lang="en-US" sz="2000" dirty="0" smtClean="0"/>
              <a:t>The difference in model fit tells you whether the two parameters are significantly different across conditions.</a:t>
            </a:r>
            <a:endParaRPr lang="en-US" sz="2000" dirty="0"/>
          </a:p>
        </p:txBody>
      </p:sp>
      <p:cxnSp>
        <p:nvCxnSpPr>
          <p:cNvPr id="11" name="Straight Arrow Connector 10"/>
          <p:cNvCxnSpPr/>
          <p:nvPr/>
        </p:nvCxnSpPr>
        <p:spPr>
          <a:xfrm flipV="1">
            <a:off x="855626" y="4578019"/>
            <a:ext cx="1088481" cy="4024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894355"/>
          </a:xfrm>
          <a:prstGeom prst="rect">
            <a:avLst/>
          </a:prstGeom>
        </p:spPr>
      </p:pic>
    </p:spTree>
    <p:extLst>
      <p:ext uri="{BB962C8B-B14F-4D97-AF65-F5344CB8AC3E}">
        <p14:creationId xmlns:p14="http://schemas.microsoft.com/office/powerpoint/2010/main" val="1567352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5808"/>
            <a:ext cx="7344816" cy="1015663"/>
          </a:xfrm>
          <a:prstGeom prst="rect">
            <a:avLst/>
          </a:prstGeom>
          <a:noFill/>
        </p:spPr>
        <p:txBody>
          <a:bodyPr wrap="square" rtlCol="0">
            <a:spAutoFit/>
          </a:bodyPr>
          <a:lstStyle/>
          <a:p>
            <a:r>
              <a:rPr lang="en-US" sz="2000" dirty="0" smtClean="0"/>
              <a:t>In the data of our template file, the </a:t>
            </a:r>
            <a:r>
              <a:rPr lang="en-US" sz="2000" i="1" dirty="0" smtClean="0"/>
              <a:t>N</a:t>
            </a:r>
            <a:r>
              <a:rPr lang="en-US" sz="2000" dirty="0" smtClean="0"/>
              <a:t> parameter is significantly different across conditions with </a:t>
            </a:r>
            <a:r>
              <a:rPr lang="en-US" sz="2000" dirty="0"/>
              <a:t>Δ</a:t>
            </a:r>
            <a:r>
              <a:rPr lang="en-US" sz="2000" i="1" dirty="0" smtClean="0"/>
              <a:t>G</a:t>
            </a:r>
            <a:r>
              <a:rPr lang="en-US" sz="2000" baseline="30000" dirty="0" smtClean="0"/>
              <a:t>2</a:t>
            </a:r>
            <a:r>
              <a:rPr lang="en-US" sz="2000" dirty="0" smtClean="0"/>
              <a:t>(1) = 26.00, </a:t>
            </a:r>
            <a:r>
              <a:rPr lang="en-US" sz="2000" i="1" dirty="0" smtClean="0"/>
              <a:t>p</a:t>
            </a:r>
            <a:r>
              <a:rPr lang="en-US" sz="2000" dirty="0" smtClean="0"/>
              <a:t> &lt; .001 (the Δ sign indicates that the test refers to differences in model fit).</a:t>
            </a:r>
            <a:endParaRPr lang="en-US" sz="2000" dirty="0"/>
          </a:p>
        </p:txBody>
      </p:sp>
      <p:cxnSp>
        <p:nvCxnSpPr>
          <p:cNvPr id="11" name="Straight Arrow Connector 10"/>
          <p:cNvCxnSpPr/>
          <p:nvPr/>
        </p:nvCxnSpPr>
        <p:spPr>
          <a:xfrm flipV="1">
            <a:off x="855626" y="4578019"/>
            <a:ext cx="1088481" cy="4024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894355"/>
          </a:xfrm>
          <a:prstGeom prst="rect">
            <a:avLst/>
          </a:prstGeom>
        </p:spPr>
      </p:pic>
    </p:spTree>
    <p:extLst>
      <p:ext uri="{BB962C8B-B14F-4D97-AF65-F5344CB8AC3E}">
        <p14:creationId xmlns:p14="http://schemas.microsoft.com/office/powerpoint/2010/main" val="12710493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894355"/>
          </a:xfrm>
          <a:prstGeom prst="rect">
            <a:avLst/>
          </a:prstGeom>
        </p:spPr>
      </p:pic>
      <p:sp>
        <p:nvSpPr>
          <p:cNvPr id="4" name="TextBox 3"/>
          <p:cNvSpPr txBox="1"/>
          <p:nvPr/>
        </p:nvSpPr>
        <p:spPr>
          <a:xfrm>
            <a:off x="900202" y="1268413"/>
            <a:ext cx="7344816" cy="707886"/>
          </a:xfrm>
          <a:prstGeom prst="rect">
            <a:avLst/>
          </a:prstGeom>
          <a:noFill/>
        </p:spPr>
        <p:txBody>
          <a:bodyPr wrap="square" rtlCol="0">
            <a:spAutoFit/>
          </a:bodyPr>
          <a:lstStyle/>
          <a:p>
            <a:r>
              <a:rPr lang="en-US" sz="2000" dirty="0" smtClean="0"/>
              <a:t>The </a:t>
            </a:r>
            <a:r>
              <a:rPr lang="en-US" sz="2000" dirty="0" err="1" smtClean="0"/>
              <a:t>df</a:t>
            </a:r>
            <a:r>
              <a:rPr lang="en-US" sz="2000" dirty="0" smtClean="0"/>
              <a:t> for this test is determined by the number of </a:t>
            </a:r>
            <a:r>
              <a:rPr lang="en-US" sz="2000" dirty="0" err="1" smtClean="0"/>
              <a:t>dfs</a:t>
            </a:r>
            <a:r>
              <a:rPr lang="en-US" sz="2000" dirty="0" smtClean="0"/>
              <a:t> that are gained compared to the baseline model. </a:t>
            </a:r>
            <a:endParaRPr lang="en-US" sz="2000" dirty="0"/>
          </a:p>
        </p:txBody>
      </p:sp>
      <p:cxnSp>
        <p:nvCxnSpPr>
          <p:cNvPr id="11" name="Straight Arrow Connector 10"/>
          <p:cNvCxnSpPr/>
          <p:nvPr/>
        </p:nvCxnSpPr>
        <p:spPr>
          <a:xfrm flipV="1">
            <a:off x="1619672" y="4653136"/>
            <a:ext cx="1160489" cy="11700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5481597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894355"/>
          </a:xfrm>
          <a:prstGeom prst="rect">
            <a:avLst/>
          </a:prstGeom>
        </p:spPr>
      </p:pic>
      <p:sp>
        <p:nvSpPr>
          <p:cNvPr id="4" name="TextBox 3"/>
          <p:cNvSpPr txBox="1"/>
          <p:nvPr/>
        </p:nvSpPr>
        <p:spPr>
          <a:xfrm>
            <a:off x="899592" y="1251520"/>
            <a:ext cx="7344816" cy="707886"/>
          </a:xfrm>
          <a:prstGeom prst="rect">
            <a:avLst/>
          </a:prstGeom>
          <a:noFill/>
        </p:spPr>
        <p:txBody>
          <a:bodyPr wrap="square" rtlCol="0">
            <a:spAutoFit/>
          </a:bodyPr>
          <a:lstStyle/>
          <a:p>
            <a:r>
              <a:rPr lang="en-US" sz="2000" dirty="0" smtClean="0"/>
              <a:t>In the current case, </a:t>
            </a:r>
            <a:r>
              <a:rPr lang="en-US" sz="2000" dirty="0" err="1" smtClean="0"/>
              <a:t>df</a:t>
            </a:r>
            <a:r>
              <a:rPr lang="en-US" sz="2000" dirty="0" smtClean="0"/>
              <a:t> = 1, because the new (constrained) model estimates only 5 instead of 6 parameters. </a:t>
            </a:r>
            <a:endParaRPr lang="en-US" sz="2000" dirty="0"/>
          </a:p>
        </p:txBody>
      </p:sp>
      <p:cxnSp>
        <p:nvCxnSpPr>
          <p:cNvPr id="11" name="Straight Arrow Connector 10"/>
          <p:cNvCxnSpPr/>
          <p:nvPr/>
        </p:nvCxnSpPr>
        <p:spPr>
          <a:xfrm flipV="1">
            <a:off x="1619672" y="4653136"/>
            <a:ext cx="1160489" cy="11700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Across Conditions</a:t>
            </a:r>
            <a:endParaRPr lang="en-US" sz="2800" b="1" dirty="0">
              <a:latin typeface="Arial" charset="0"/>
            </a:endParaRPr>
          </a:p>
        </p:txBody>
      </p:sp>
    </p:spTree>
    <p:extLst>
      <p:ext uri="{BB962C8B-B14F-4D97-AF65-F5344CB8AC3E}">
        <p14:creationId xmlns:p14="http://schemas.microsoft.com/office/powerpoint/2010/main" val="24363021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902580"/>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Another interesting question is whether a given parameter is significantly different from a given reference value. </a:t>
            </a:r>
            <a:endParaRPr lang="en-US" sz="2000" dirty="0"/>
          </a:p>
        </p:txBody>
      </p:sp>
      <p:cxnSp>
        <p:nvCxnSpPr>
          <p:cNvPr id="11" name="Straight Arrow Connector 10"/>
          <p:cNvCxnSpPr/>
          <p:nvPr/>
        </p:nvCxnSpPr>
        <p:spPr>
          <a:xfrm flipV="1">
            <a:off x="683568" y="4293096"/>
            <a:ext cx="1520529" cy="5850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to Reference Values</a:t>
            </a:r>
            <a:endParaRPr lang="en-US" sz="2800" b="1" dirty="0">
              <a:latin typeface="Arial" charset="0"/>
            </a:endParaRPr>
          </a:p>
        </p:txBody>
      </p:sp>
    </p:spTree>
    <p:extLst>
      <p:ext uri="{BB962C8B-B14F-4D97-AF65-F5344CB8AC3E}">
        <p14:creationId xmlns:p14="http://schemas.microsoft.com/office/powerpoint/2010/main" val="24604255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51520"/>
            <a:ext cx="7344816" cy="707886"/>
          </a:xfrm>
          <a:prstGeom prst="rect">
            <a:avLst/>
          </a:prstGeom>
          <a:noFill/>
        </p:spPr>
        <p:txBody>
          <a:bodyPr wrap="square" rtlCol="0">
            <a:spAutoFit/>
          </a:bodyPr>
          <a:lstStyle/>
          <a:p>
            <a:r>
              <a:rPr lang="en-US" sz="2000" dirty="0" smtClean="0"/>
              <a:t>Such tests can be run in the same way, the only difference being that the parameter in question should be set to a constant value. </a:t>
            </a:r>
            <a:endParaRPr lang="en-US" sz="2000" dirty="0"/>
          </a:p>
        </p:txBody>
      </p:sp>
      <p:sp>
        <p:nvSpPr>
          <p:cNvPr id="6"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to Reference Values</a:t>
            </a:r>
            <a:endParaRPr lang="en-US" sz="2800" b="1" dirty="0">
              <a:latin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902580"/>
          </a:xfrm>
          <a:prstGeom prst="rect">
            <a:avLst/>
          </a:prstGeom>
        </p:spPr>
      </p:pic>
      <p:cxnSp>
        <p:nvCxnSpPr>
          <p:cNvPr id="8" name="Straight Arrow Connector 7"/>
          <p:cNvCxnSpPr/>
          <p:nvPr/>
        </p:nvCxnSpPr>
        <p:spPr>
          <a:xfrm flipV="1">
            <a:off x="683568" y="4293096"/>
            <a:ext cx="1520529" cy="5850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79020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1580" y="1259260"/>
            <a:ext cx="7344816" cy="1015663"/>
          </a:xfrm>
          <a:prstGeom prst="rect">
            <a:avLst/>
          </a:prstGeom>
          <a:noFill/>
        </p:spPr>
        <p:txBody>
          <a:bodyPr wrap="square" rtlCol="0">
            <a:spAutoFit/>
          </a:bodyPr>
          <a:lstStyle/>
          <a:p>
            <a:r>
              <a:rPr lang="en-US" sz="2000" dirty="0" smtClean="0"/>
              <a:t>For example, if you are interested in whether </a:t>
            </a:r>
            <a:r>
              <a:rPr lang="en-US" sz="2000" i="1" dirty="0" smtClean="0"/>
              <a:t>N</a:t>
            </a:r>
            <a:r>
              <a:rPr lang="en-US" sz="2000" dirty="0" smtClean="0"/>
              <a:t> in Condition 1 is different from zero, it should be constrained accordingly in the scroll down menu (using the original baseline model). </a:t>
            </a:r>
            <a:endParaRPr lang="en-US" sz="2000" dirty="0"/>
          </a:p>
        </p:txBody>
      </p:sp>
      <p:sp>
        <p:nvSpPr>
          <p:cNvPr id="7"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to Reference Values</a:t>
            </a:r>
            <a:endParaRPr lang="en-US" sz="2800" b="1" dirty="0">
              <a:latin typeface="Arial"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36409"/>
            <a:ext cx="5168871" cy="3902580"/>
          </a:xfrm>
          <a:prstGeom prst="rect">
            <a:avLst/>
          </a:prstGeom>
        </p:spPr>
      </p:pic>
      <p:cxnSp>
        <p:nvCxnSpPr>
          <p:cNvPr id="10" name="Straight Arrow Connector 9"/>
          <p:cNvCxnSpPr/>
          <p:nvPr/>
        </p:nvCxnSpPr>
        <p:spPr>
          <a:xfrm flipV="1">
            <a:off x="683568" y="4293096"/>
            <a:ext cx="1520529" cy="5850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0510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828" y="2454870"/>
            <a:ext cx="5168871" cy="3894355"/>
          </a:xfrm>
          <a:prstGeom prst="rect">
            <a:avLst/>
          </a:prstGeom>
        </p:spPr>
      </p:pic>
      <p:cxnSp>
        <p:nvCxnSpPr>
          <p:cNvPr id="6" name="Straight Arrow Connector 5"/>
          <p:cNvCxnSpPr/>
          <p:nvPr/>
        </p:nvCxnSpPr>
        <p:spPr>
          <a:xfrm flipV="1">
            <a:off x="611560" y="4653136"/>
            <a:ext cx="1375904" cy="21602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99592" y="1268413"/>
            <a:ext cx="7344816" cy="707886"/>
          </a:xfrm>
          <a:prstGeom prst="rect">
            <a:avLst/>
          </a:prstGeom>
          <a:noFill/>
        </p:spPr>
        <p:txBody>
          <a:bodyPr wrap="square" rtlCol="0">
            <a:spAutoFit/>
          </a:bodyPr>
          <a:lstStyle/>
          <a:p>
            <a:r>
              <a:rPr lang="en-US" sz="2000" dirty="0" smtClean="0"/>
              <a:t>In the data of our template file, the </a:t>
            </a:r>
            <a:r>
              <a:rPr lang="en-US" sz="2000" i="1" dirty="0" smtClean="0"/>
              <a:t>N</a:t>
            </a:r>
            <a:r>
              <a:rPr lang="en-US" sz="2000" dirty="0" smtClean="0"/>
              <a:t> parameter is significantly larger than zero with </a:t>
            </a:r>
            <a:r>
              <a:rPr lang="en-US" sz="2000" dirty="0"/>
              <a:t>Δ</a:t>
            </a:r>
            <a:r>
              <a:rPr lang="en-US" sz="2000" i="1" dirty="0" smtClean="0"/>
              <a:t>G</a:t>
            </a:r>
            <a:r>
              <a:rPr lang="en-US" sz="2000" baseline="30000" dirty="0" smtClean="0"/>
              <a:t>2</a:t>
            </a:r>
            <a:r>
              <a:rPr lang="en-US" sz="2000" dirty="0" smtClean="0"/>
              <a:t>(1) = 38.16, </a:t>
            </a:r>
            <a:r>
              <a:rPr lang="en-US" sz="2000" i="1" dirty="0" smtClean="0"/>
              <a:t>p</a:t>
            </a:r>
            <a:r>
              <a:rPr lang="en-US" sz="2000" dirty="0" smtClean="0"/>
              <a:t> &lt; .001.</a:t>
            </a:r>
            <a:endParaRPr lang="en-US" sz="2000" dirty="0"/>
          </a:p>
        </p:txBody>
      </p:sp>
      <p:sp>
        <p:nvSpPr>
          <p:cNvPr id="9"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to </a:t>
            </a:r>
            <a:r>
              <a:rPr lang="en-US" sz="2800" b="1" dirty="0">
                <a:latin typeface="Arial" charset="0"/>
              </a:rPr>
              <a:t>Reference Values</a:t>
            </a:r>
          </a:p>
        </p:txBody>
      </p:sp>
    </p:spTree>
    <p:extLst>
      <p:ext uri="{BB962C8B-B14F-4D97-AF65-F5344CB8AC3E}">
        <p14:creationId xmlns:p14="http://schemas.microsoft.com/office/powerpoint/2010/main" val="1768326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1184"/>
            <a:ext cx="7344816" cy="4955203"/>
          </a:xfrm>
          <a:prstGeom prst="rect">
            <a:avLst/>
          </a:prstGeom>
          <a:noFill/>
        </p:spPr>
        <p:txBody>
          <a:bodyPr wrap="square" rtlCol="0">
            <a:spAutoFit/>
          </a:bodyPr>
          <a:lstStyle/>
          <a:p>
            <a:r>
              <a:rPr lang="en-US" sz="2000" dirty="0" smtClean="0"/>
              <a:t>Condition 1</a:t>
            </a:r>
          </a:p>
          <a:p>
            <a:pPr marL="342900" indent="-342900">
              <a:buFont typeface="Arial" panose="020B0604020202020204" pitchFamily="34" charset="0"/>
              <a:buChar char="•"/>
            </a:pPr>
            <a:r>
              <a:rPr lang="en-US" sz="1600" dirty="0" smtClean="0"/>
              <a:t>Sum (action, proscriptive norm, benefits greater than costs) </a:t>
            </a:r>
          </a:p>
          <a:p>
            <a:pPr marL="342900" indent="-342900">
              <a:buFont typeface="Arial" panose="020B0604020202020204" pitchFamily="34" charset="0"/>
              <a:buChar char="•"/>
            </a:pPr>
            <a:r>
              <a:rPr lang="en-US" sz="1600" dirty="0" smtClean="0"/>
              <a:t>Sum (inaction, proscriptive norm, benefits greater than costs)</a:t>
            </a:r>
          </a:p>
          <a:p>
            <a:pPr marL="342900" indent="-342900">
              <a:buFont typeface="Arial" panose="020B0604020202020204" pitchFamily="34" charset="0"/>
              <a:buChar char="•"/>
            </a:pPr>
            <a:r>
              <a:rPr lang="en-US" sz="1600" dirty="0" smtClean="0"/>
              <a:t>Sum (action, proscriptive norm, benefits smaller than costs)</a:t>
            </a:r>
          </a:p>
          <a:p>
            <a:pPr marL="342900" indent="-342900">
              <a:buFont typeface="Arial" panose="020B0604020202020204" pitchFamily="34" charset="0"/>
              <a:buChar char="•"/>
            </a:pPr>
            <a:r>
              <a:rPr lang="en-US" sz="1600" dirty="0" smtClean="0"/>
              <a:t>Sum (inaction, proscriptive norm, benefits smaller than costs)</a:t>
            </a:r>
          </a:p>
          <a:p>
            <a:pPr marL="342900" indent="-342900">
              <a:buFont typeface="Arial" panose="020B0604020202020204" pitchFamily="34" charset="0"/>
              <a:buChar char="•"/>
            </a:pPr>
            <a:r>
              <a:rPr lang="en-US" sz="1600" dirty="0" smtClean="0"/>
              <a:t>Sum (action, prescriptive norm, benefits greater than costs) </a:t>
            </a:r>
          </a:p>
          <a:p>
            <a:pPr marL="342900" indent="-342900">
              <a:buFont typeface="Arial" panose="020B0604020202020204" pitchFamily="34" charset="0"/>
              <a:buChar char="•"/>
            </a:pPr>
            <a:r>
              <a:rPr lang="en-US" sz="1600" dirty="0" smtClean="0"/>
              <a:t>Sum (inaction, prescriptive norm, benefits greater than costs)</a:t>
            </a:r>
          </a:p>
          <a:p>
            <a:pPr marL="342900" indent="-342900">
              <a:buFont typeface="Arial" panose="020B0604020202020204" pitchFamily="34" charset="0"/>
              <a:buChar char="•"/>
            </a:pPr>
            <a:r>
              <a:rPr lang="en-US" sz="1600" dirty="0" smtClean="0"/>
              <a:t>Sum (action, prescriptive norm, benefits smaller than costs)</a:t>
            </a:r>
          </a:p>
          <a:p>
            <a:pPr marL="342900" indent="-342900">
              <a:buFont typeface="Arial" panose="020B0604020202020204" pitchFamily="34" charset="0"/>
              <a:buChar char="•"/>
            </a:pPr>
            <a:r>
              <a:rPr lang="en-US" sz="1600" dirty="0" smtClean="0"/>
              <a:t>Sum (inaction, prescriptive norm, benefits smaller than costs)</a:t>
            </a:r>
          </a:p>
          <a:p>
            <a:endParaRPr lang="en-US" sz="2000" dirty="0"/>
          </a:p>
          <a:p>
            <a:r>
              <a:rPr lang="en-US" sz="2000" dirty="0" smtClean="0"/>
              <a:t>Condition 2</a:t>
            </a:r>
          </a:p>
          <a:p>
            <a:pPr marL="342900" indent="-342900">
              <a:buFont typeface="Arial" panose="020B0604020202020204" pitchFamily="34" charset="0"/>
              <a:buChar char="•"/>
            </a:pPr>
            <a:r>
              <a:rPr lang="en-US" sz="1600" dirty="0" smtClean="0"/>
              <a:t>Sum (action, proscriptive norm, benefits greater than costs) </a:t>
            </a:r>
          </a:p>
          <a:p>
            <a:pPr marL="342900" indent="-342900">
              <a:buFont typeface="Arial" panose="020B0604020202020204" pitchFamily="34" charset="0"/>
              <a:buChar char="•"/>
            </a:pPr>
            <a:r>
              <a:rPr lang="en-US" sz="1600" dirty="0" smtClean="0"/>
              <a:t>Sum (inaction, proscriptive norm, benefits greater than costs)</a:t>
            </a:r>
          </a:p>
          <a:p>
            <a:pPr marL="342900" indent="-342900">
              <a:buFont typeface="Arial" panose="020B0604020202020204" pitchFamily="34" charset="0"/>
              <a:buChar char="•"/>
            </a:pPr>
            <a:r>
              <a:rPr lang="en-US" sz="1600" dirty="0" smtClean="0"/>
              <a:t>Sum (action, proscriptive norm, benefits smaller than costs)</a:t>
            </a:r>
          </a:p>
          <a:p>
            <a:pPr marL="342900" indent="-342900">
              <a:buFont typeface="Arial" panose="020B0604020202020204" pitchFamily="34" charset="0"/>
              <a:buChar char="•"/>
            </a:pPr>
            <a:r>
              <a:rPr lang="en-US" sz="1600" dirty="0" smtClean="0"/>
              <a:t>Sum (inaction, proscriptive norm, benefits smaller than costs)</a:t>
            </a:r>
          </a:p>
          <a:p>
            <a:pPr marL="342900" indent="-342900">
              <a:buFont typeface="Arial" panose="020B0604020202020204" pitchFamily="34" charset="0"/>
              <a:buChar char="•"/>
            </a:pPr>
            <a:r>
              <a:rPr lang="en-US" sz="1600" dirty="0" smtClean="0"/>
              <a:t>Sum (action, prescriptive norm, benefits greater than costs) </a:t>
            </a:r>
          </a:p>
          <a:p>
            <a:pPr marL="342900" indent="-342900">
              <a:buFont typeface="Arial" panose="020B0604020202020204" pitchFamily="34" charset="0"/>
              <a:buChar char="•"/>
            </a:pPr>
            <a:r>
              <a:rPr lang="en-US" sz="1600" dirty="0" smtClean="0"/>
              <a:t>Sum (inaction, prescriptive norm, benefits greater than costs)</a:t>
            </a:r>
          </a:p>
          <a:p>
            <a:pPr marL="342900" indent="-342900">
              <a:buFont typeface="Arial" panose="020B0604020202020204" pitchFamily="34" charset="0"/>
              <a:buChar char="•"/>
            </a:pPr>
            <a:r>
              <a:rPr lang="en-US" sz="1600" dirty="0" smtClean="0"/>
              <a:t>Sum (action, prescriptive norm, benefits smaller than costs)</a:t>
            </a:r>
          </a:p>
          <a:p>
            <a:pPr marL="342900" indent="-342900">
              <a:buFont typeface="Arial" panose="020B0604020202020204" pitchFamily="34" charset="0"/>
              <a:buChar char="•"/>
            </a:pPr>
            <a:r>
              <a:rPr lang="en-US" sz="1600" dirty="0" smtClean="0"/>
              <a:t>Sum (inaction, prescriptive norm, benefits smaller than costs)</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Data Preparation</a:t>
            </a:r>
            <a:endParaRPr lang="en-US" sz="2800" b="1" dirty="0">
              <a:latin typeface="Arial" charset="0"/>
            </a:endParaRPr>
          </a:p>
        </p:txBody>
      </p:sp>
    </p:spTree>
    <p:extLst>
      <p:ext uri="{BB962C8B-B14F-4D97-AF65-F5344CB8AC3E}">
        <p14:creationId xmlns:p14="http://schemas.microsoft.com/office/powerpoint/2010/main" val="20138569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5016758"/>
          </a:xfrm>
          <a:prstGeom prst="rect">
            <a:avLst/>
          </a:prstGeom>
          <a:noFill/>
        </p:spPr>
        <p:txBody>
          <a:bodyPr wrap="square" rtlCol="0">
            <a:spAutoFit/>
          </a:bodyPr>
          <a:lstStyle/>
          <a:p>
            <a:r>
              <a:rPr lang="en-US" sz="2000" dirty="0" smtClean="0"/>
              <a:t>Note that for the </a:t>
            </a:r>
            <a:r>
              <a:rPr lang="en-US" sz="2000" i="1" dirty="0" smtClean="0"/>
              <a:t>C </a:t>
            </a:r>
            <a:r>
              <a:rPr lang="en-US" sz="2000" dirty="0" smtClean="0"/>
              <a:t>and the </a:t>
            </a:r>
            <a:r>
              <a:rPr lang="en-US" sz="2000" i="1" dirty="0" smtClean="0"/>
              <a:t>N </a:t>
            </a:r>
            <a:r>
              <a:rPr lang="en-US" sz="2000" dirty="0" smtClean="0"/>
              <a:t>parameter, the reference value is zero (i.e., do consequences and norms influence moral dilemma judgments?). For the </a:t>
            </a:r>
            <a:r>
              <a:rPr lang="en-US" sz="2000" i="1" dirty="0" smtClean="0"/>
              <a:t>I </a:t>
            </a:r>
            <a:r>
              <a:rPr lang="en-US" sz="2000" dirty="0" smtClean="0"/>
              <a:t>parameter, the reference value is 0.5 (i.e., do moral dilemma judgments differ from an equal distribution of action and inaction responses?).</a:t>
            </a:r>
          </a:p>
          <a:p>
            <a:endParaRPr lang="en-US" sz="2000" dirty="0" smtClean="0"/>
          </a:p>
          <a:p>
            <a:r>
              <a:rPr lang="en-US" sz="2000" dirty="0" smtClean="0"/>
              <a:t>For the </a:t>
            </a:r>
            <a:r>
              <a:rPr lang="en-US" sz="2000" i="1" dirty="0" smtClean="0"/>
              <a:t>C </a:t>
            </a:r>
            <a:r>
              <a:rPr lang="en-US" sz="2000" dirty="0" smtClean="0"/>
              <a:t>parameter, estimates significantly larger than zero indicate that responses were influenced by consequences.</a:t>
            </a:r>
          </a:p>
          <a:p>
            <a:endParaRPr lang="en-US" sz="2000" dirty="0"/>
          </a:p>
          <a:p>
            <a:r>
              <a:rPr lang="en-US" sz="2000" dirty="0" smtClean="0"/>
              <a:t>For the </a:t>
            </a:r>
            <a:r>
              <a:rPr lang="en-US" sz="2000" i="1" dirty="0" smtClean="0"/>
              <a:t>N </a:t>
            </a:r>
            <a:r>
              <a:rPr lang="en-US" sz="2000" dirty="0" smtClean="0"/>
              <a:t>parameter, estimates significantly larger than zero indicate that responses were influenced by moral norms.</a:t>
            </a:r>
          </a:p>
          <a:p>
            <a:endParaRPr lang="en-US" sz="2000" dirty="0" smtClean="0"/>
          </a:p>
          <a:p>
            <a:r>
              <a:rPr lang="en-US" sz="2000" dirty="0" smtClean="0"/>
              <a:t>For the </a:t>
            </a:r>
            <a:r>
              <a:rPr lang="en-US" sz="2000" i="1" dirty="0" smtClean="0"/>
              <a:t>I </a:t>
            </a:r>
            <a:r>
              <a:rPr lang="en-US" sz="2000" dirty="0" smtClean="0"/>
              <a:t>parameter, estimates significantly larger than 0.5 indicate a general preference for inaction (regardless of consequences and norms); estimates significantly smaller than 0.5 indicate a general preference for action (regardless of consequences and norms).</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Testing Differences to </a:t>
            </a:r>
            <a:r>
              <a:rPr lang="en-US" sz="2800" b="1" dirty="0">
                <a:latin typeface="Arial" charset="0"/>
              </a:rPr>
              <a:t>Reference Values</a:t>
            </a:r>
          </a:p>
        </p:txBody>
      </p:sp>
    </p:spTree>
    <p:extLst>
      <p:ext uri="{BB962C8B-B14F-4D97-AF65-F5344CB8AC3E}">
        <p14:creationId xmlns:p14="http://schemas.microsoft.com/office/powerpoint/2010/main" val="20958212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81335"/>
            <a:ext cx="5173713" cy="3900772"/>
          </a:xfrm>
          <a:prstGeom prst="rect">
            <a:avLst/>
          </a:prstGeom>
        </p:spPr>
      </p:pic>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Our template is designed for studies with two conditions. If your design has more than two conditions, you will have to add these conditions under “Model Builder” and update the model equations. </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cxnSp>
        <p:nvCxnSpPr>
          <p:cNvPr id="6" name="Straight Arrow Connector 5"/>
          <p:cNvCxnSpPr/>
          <p:nvPr/>
        </p:nvCxnSpPr>
        <p:spPr>
          <a:xfrm flipH="1" flipV="1">
            <a:off x="4283968" y="3140968"/>
            <a:ext cx="4104456" cy="158417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645521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3477875"/>
          </a:xfrm>
          <a:prstGeom prst="rect">
            <a:avLst/>
          </a:prstGeom>
          <a:noFill/>
        </p:spPr>
        <p:txBody>
          <a:bodyPr wrap="square" rtlCol="0">
            <a:spAutoFit/>
          </a:bodyPr>
          <a:lstStyle/>
          <a:p>
            <a:r>
              <a:rPr lang="en-US" sz="2000" dirty="0" smtClean="0"/>
              <a:t>What you will have to do in this case is: (1) add four processing trees (one for each type of dilemma) and define the respective “action” and “inaction” outcomes in the same manner as in the eight trees of the current model template (continuing with number 17), and (2) update the model equations by clicking on the tab entitled “Update Equations.”</a:t>
            </a:r>
          </a:p>
          <a:p>
            <a:endParaRPr lang="en-US" sz="2000" dirty="0"/>
          </a:p>
          <a:p>
            <a:r>
              <a:rPr lang="en-US" sz="2000" dirty="0" smtClean="0"/>
              <a:t>The following slides include brief instructions on how to do this. If you are interested in preparing a template file for more complex designs, you might want to read </a:t>
            </a:r>
            <a:r>
              <a:rPr lang="en-US" sz="2000" dirty="0" err="1" smtClean="0"/>
              <a:t>Moshagen’s</a:t>
            </a:r>
            <a:r>
              <a:rPr lang="en-US" sz="2000" dirty="0" smtClean="0"/>
              <a:t> (2010) paper on </a:t>
            </a:r>
            <a:r>
              <a:rPr lang="en-US" sz="2000" dirty="0" err="1" smtClean="0"/>
              <a:t>multiTree</a:t>
            </a:r>
            <a:r>
              <a:rPr lang="en-US" sz="2000" dirty="0" smtClean="0"/>
              <a:t> before changing the current template.</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spTree>
    <p:extLst>
      <p:ext uri="{BB962C8B-B14F-4D97-AF65-F5344CB8AC3E}">
        <p14:creationId xmlns:p14="http://schemas.microsoft.com/office/powerpoint/2010/main" val="36575222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81335"/>
            <a:ext cx="5173713" cy="3900772"/>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A new processing tree can be added under “Model Builder” by clicking the “Add new tree” tab at the bottom. </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cxnSp>
        <p:nvCxnSpPr>
          <p:cNvPr id="6" name="Straight Arrow Connector 5"/>
          <p:cNvCxnSpPr/>
          <p:nvPr/>
        </p:nvCxnSpPr>
        <p:spPr>
          <a:xfrm flipH="1">
            <a:off x="5724128" y="4005064"/>
            <a:ext cx="1188132" cy="16561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78920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87252"/>
            <a:ext cx="5173713" cy="3878925"/>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You then have to add processing paths by clicking on the plus signs on the right side of the box labeled “Tree 9”. </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cxnSp>
        <p:nvCxnSpPr>
          <p:cNvPr id="6" name="Straight Arrow Connector 5"/>
          <p:cNvCxnSpPr/>
          <p:nvPr/>
        </p:nvCxnSpPr>
        <p:spPr>
          <a:xfrm>
            <a:off x="1403648" y="3356992"/>
            <a:ext cx="1097880" cy="93130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403648" y="4725144"/>
            <a:ext cx="1097880" cy="114854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63824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The processing paths that you have to create for your “Tree 9” should look like this…</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82471"/>
            <a:ext cx="5173713" cy="3888454"/>
          </a:xfrm>
          <a:prstGeom prst="rect">
            <a:avLst/>
          </a:prstGeom>
        </p:spPr>
      </p:pic>
    </p:spTree>
    <p:extLst>
      <p:ext uri="{BB962C8B-B14F-4D97-AF65-F5344CB8AC3E}">
        <p14:creationId xmlns:p14="http://schemas.microsoft.com/office/powerpoint/2010/main" val="25338108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82471"/>
            <a:ext cx="5173713" cy="3888454"/>
          </a:xfrm>
          <a:prstGeom prst="rect">
            <a:avLst/>
          </a:prstGeom>
        </p:spPr>
      </p:pic>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You then have to change “states” 17, 19, 21, and 22 into “categorical outcomes” by clicking on the “S” in the top left corner of the respective boxes.</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cxnSp>
        <p:nvCxnSpPr>
          <p:cNvPr id="5" name="Straight Arrow Connector 4"/>
          <p:cNvCxnSpPr/>
          <p:nvPr/>
        </p:nvCxnSpPr>
        <p:spPr>
          <a:xfrm>
            <a:off x="1691680" y="3068960"/>
            <a:ext cx="1097880" cy="93130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3635896" y="3068960"/>
            <a:ext cx="828576" cy="138552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355976" y="3246580"/>
            <a:ext cx="1278384" cy="150736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355976" y="4694618"/>
            <a:ext cx="1134368" cy="46565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16854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400110"/>
          </a:xfrm>
          <a:prstGeom prst="rect">
            <a:avLst/>
          </a:prstGeom>
          <a:noFill/>
        </p:spPr>
        <p:txBody>
          <a:bodyPr wrap="square" rtlCol="0">
            <a:spAutoFit/>
          </a:bodyPr>
          <a:lstStyle/>
          <a:p>
            <a:r>
              <a:rPr lang="en-US" sz="2000" dirty="0" smtClean="0"/>
              <a:t>After that, your processing tree should look like this...</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94333"/>
            <a:ext cx="5173713" cy="3899346"/>
          </a:xfrm>
          <a:prstGeom prst="rect">
            <a:avLst/>
          </a:prstGeom>
        </p:spPr>
      </p:pic>
    </p:spTree>
    <p:extLst>
      <p:ext uri="{BB962C8B-B14F-4D97-AF65-F5344CB8AC3E}">
        <p14:creationId xmlns:p14="http://schemas.microsoft.com/office/powerpoint/2010/main" val="424554940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Now click on the labels for the boxes and the arrows and change them, so that they match the ones in the Tree 1 tab, the only difference being that “1” should be “17” and “2” should be “18”.</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94333"/>
            <a:ext cx="5173713" cy="3899346"/>
          </a:xfrm>
          <a:prstGeom prst="rect">
            <a:avLst/>
          </a:prstGeom>
        </p:spPr>
      </p:pic>
    </p:spTree>
    <p:extLst>
      <p:ext uri="{BB962C8B-B14F-4D97-AF65-F5344CB8AC3E}">
        <p14:creationId xmlns:p14="http://schemas.microsoft.com/office/powerpoint/2010/main" val="7394456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And instead of using C1, N1, and I1, you should use C3, N3, and I3 to specify that this is the third condition in your design.</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94333"/>
            <a:ext cx="5173713" cy="3899346"/>
          </a:xfrm>
          <a:prstGeom prst="rect">
            <a:avLst/>
          </a:prstGeom>
        </p:spPr>
      </p:pic>
    </p:spTree>
    <p:extLst>
      <p:ext uri="{BB962C8B-B14F-4D97-AF65-F5344CB8AC3E}">
        <p14:creationId xmlns:p14="http://schemas.microsoft.com/office/powerpoint/2010/main" val="20947104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2437" y="1268413"/>
            <a:ext cx="7344816" cy="1015663"/>
          </a:xfrm>
          <a:prstGeom prst="rect">
            <a:avLst/>
          </a:prstGeom>
          <a:noFill/>
        </p:spPr>
        <p:txBody>
          <a:bodyPr wrap="square" rtlCol="0">
            <a:spAutoFit/>
          </a:bodyPr>
          <a:lstStyle/>
          <a:p>
            <a:r>
              <a:rPr lang="en-US" sz="2000" dirty="0" smtClean="0"/>
              <a:t>When you have calculated the numbers displayed on the previous slide, you should start </a:t>
            </a:r>
            <a:r>
              <a:rPr lang="en-US" sz="2000" dirty="0" err="1" smtClean="0"/>
              <a:t>multiTree</a:t>
            </a:r>
            <a:r>
              <a:rPr lang="en-US" sz="2000" dirty="0" smtClean="0"/>
              <a:t> and open our </a:t>
            </a:r>
            <a:r>
              <a:rPr lang="en-US" sz="2000" dirty="0" err="1" smtClean="0"/>
              <a:t>multiTree</a:t>
            </a:r>
            <a:r>
              <a:rPr lang="en-US" sz="2000" dirty="0" smtClean="0"/>
              <a:t> template file.</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spTree>
    <p:extLst>
      <p:ext uri="{BB962C8B-B14F-4D97-AF65-F5344CB8AC3E}">
        <p14:creationId xmlns:p14="http://schemas.microsoft.com/office/powerpoint/2010/main" val="84697434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After you’ve done that, your processing tree and the labels should look like this...</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464" y="2494333"/>
            <a:ext cx="5173713" cy="3902114"/>
          </a:xfrm>
          <a:prstGeom prst="rect">
            <a:avLst/>
          </a:prstGeom>
        </p:spPr>
      </p:pic>
    </p:spTree>
    <p:extLst>
      <p:ext uri="{BB962C8B-B14F-4D97-AF65-F5344CB8AC3E}">
        <p14:creationId xmlns:p14="http://schemas.microsoft.com/office/powerpoint/2010/main" val="350121676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4093428"/>
          </a:xfrm>
          <a:prstGeom prst="rect">
            <a:avLst/>
          </a:prstGeom>
          <a:noFill/>
        </p:spPr>
        <p:txBody>
          <a:bodyPr wrap="square" rtlCol="0">
            <a:spAutoFit/>
          </a:bodyPr>
          <a:lstStyle/>
          <a:p>
            <a:r>
              <a:rPr lang="en-US" sz="2000" dirty="0" smtClean="0"/>
              <a:t>Now, do the same for Trees 10, 11, and 12. </a:t>
            </a:r>
          </a:p>
          <a:p>
            <a:endParaRPr lang="en-US" sz="2000" dirty="0"/>
          </a:p>
          <a:p>
            <a:r>
              <a:rPr lang="en-US" sz="2000" dirty="0" smtClean="0"/>
              <a:t>Tree 10 should look like Tree 2, the only difference being that “3” </a:t>
            </a:r>
            <a:r>
              <a:rPr lang="en-US" sz="2000" dirty="0"/>
              <a:t>should be “</a:t>
            </a:r>
            <a:r>
              <a:rPr lang="en-US" sz="2000" dirty="0" smtClean="0"/>
              <a:t>19” </a:t>
            </a:r>
            <a:r>
              <a:rPr lang="en-US" sz="2000" dirty="0"/>
              <a:t>and </a:t>
            </a:r>
            <a:r>
              <a:rPr lang="en-US" sz="2000" dirty="0" smtClean="0"/>
              <a:t>“4” </a:t>
            </a:r>
            <a:r>
              <a:rPr lang="en-US" sz="2000" dirty="0"/>
              <a:t>should be </a:t>
            </a:r>
            <a:r>
              <a:rPr lang="en-US" sz="2000" dirty="0" smtClean="0"/>
              <a:t>“20”.</a:t>
            </a:r>
          </a:p>
          <a:p>
            <a:endParaRPr lang="en-US" sz="2000" dirty="0"/>
          </a:p>
          <a:p>
            <a:r>
              <a:rPr lang="en-US" sz="2000" dirty="0"/>
              <a:t>Tree </a:t>
            </a:r>
            <a:r>
              <a:rPr lang="en-US" sz="2000" dirty="0" smtClean="0"/>
              <a:t>11 should </a:t>
            </a:r>
            <a:r>
              <a:rPr lang="en-US" sz="2000" dirty="0"/>
              <a:t>look like Tree </a:t>
            </a:r>
            <a:r>
              <a:rPr lang="en-US" sz="2000" dirty="0" smtClean="0"/>
              <a:t>3, </a:t>
            </a:r>
            <a:r>
              <a:rPr lang="en-US" sz="2000" dirty="0"/>
              <a:t>the only difference being that </a:t>
            </a:r>
            <a:r>
              <a:rPr lang="en-US" sz="2000" dirty="0" smtClean="0"/>
              <a:t>“5” </a:t>
            </a:r>
            <a:r>
              <a:rPr lang="en-US" sz="2000" dirty="0"/>
              <a:t>should be </a:t>
            </a:r>
            <a:r>
              <a:rPr lang="en-US" sz="2000" dirty="0" smtClean="0"/>
              <a:t>“21” </a:t>
            </a:r>
            <a:r>
              <a:rPr lang="en-US" sz="2000" dirty="0"/>
              <a:t>and </a:t>
            </a:r>
            <a:r>
              <a:rPr lang="en-US" sz="2000" dirty="0" smtClean="0"/>
              <a:t>“6” </a:t>
            </a:r>
            <a:r>
              <a:rPr lang="en-US" sz="2000" dirty="0"/>
              <a:t>should be </a:t>
            </a:r>
            <a:r>
              <a:rPr lang="en-US" sz="2000" dirty="0" smtClean="0"/>
              <a:t>“22”.</a:t>
            </a:r>
            <a:endParaRPr lang="en-US" sz="2000" dirty="0"/>
          </a:p>
          <a:p>
            <a:endParaRPr lang="en-US" sz="2000" dirty="0" smtClean="0"/>
          </a:p>
          <a:p>
            <a:r>
              <a:rPr lang="en-US" sz="2000" dirty="0"/>
              <a:t>Tree </a:t>
            </a:r>
            <a:r>
              <a:rPr lang="en-US" sz="2000" dirty="0" smtClean="0"/>
              <a:t>12 </a:t>
            </a:r>
            <a:r>
              <a:rPr lang="en-US" sz="2000" dirty="0"/>
              <a:t>should look like Tree </a:t>
            </a:r>
            <a:r>
              <a:rPr lang="en-US" sz="2000" dirty="0" smtClean="0"/>
              <a:t>4, </a:t>
            </a:r>
            <a:r>
              <a:rPr lang="en-US" sz="2000" dirty="0"/>
              <a:t>the only difference being that </a:t>
            </a:r>
            <a:r>
              <a:rPr lang="en-US" sz="2000" dirty="0" smtClean="0"/>
              <a:t>“7” </a:t>
            </a:r>
            <a:r>
              <a:rPr lang="en-US" sz="2000" dirty="0"/>
              <a:t>should be </a:t>
            </a:r>
            <a:r>
              <a:rPr lang="en-US" sz="2000" dirty="0" smtClean="0"/>
              <a:t>“23” </a:t>
            </a:r>
            <a:r>
              <a:rPr lang="en-US" sz="2000" dirty="0"/>
              <a:t>and </a:t>
            </a:r>
            <a:r>
              <a:rPr lang="en-US" sz="2000" dirty="0" smtClean="0"/>
              <a:t>“8” </a:t>
            </a:r>
            <a:r>
              <a:rPr lang="en-US" sz="2000" dirty="0"/>
              <a:t>should be </a:t>
            </a:r>
            <a:r>
              <a:rPr lang="en-US" sz="2000" dirty="0" smtClean="0"/>
              <a:t>“24”.</a:t>
            </a:r>
            <a:endParaRPr lang="en-US" sz="2000" dirty="0"/>
          </a:p>
          <a:p>
            <a:endParaRPr lang="en-US" sz="2000" dirty="0" smtClean="0"/>
          </a:p>
          <a:p>
            <a:r>
              <a:rPr lang="en-US" sz="2000" dirty="0"/>
              <a:t>And </a:t>
            </a:r>
            <a:r>
              <a:rPr lang="en-US" sz="2000" dirty="0" smtClean="0"/>
              <a:t>again, instead </a:t>
            </a:r>
            <a:r>
              <a:rPr lang="en-US" sz="2000" dirty="0"/>
              <a:t>of using C</a:t>
            </a:r>
            <a:r>
              <a:rPr lang="en-US" sz="2000" dirty="0" smtClean="0"/>
              <a:t>1</a:t>
            </a:r>
            <a:r>
              <a:rPr lang="en-US" sz="2000" dirty="0"/>
              <a:t>, </a:t>
            </a:r>
            <a:r>
              <a:rPr lang="en-US" sz="2000" dirty="0" smtClean="0"/>
              <a:t>N1</a:t>
            </a:r>
            <a:r>
              <a:rPr lang="en-US" sz="2000" dirty="0"/>
              <a:t>, and </a:t>
            </a:r>
            <a:r>
              <a:rPr lang="en-US" sz="2000" dirty="0" smtClean="0"/>
              <a:t>I1</a:t>
            </a:r>
            <a:r>
              <a:rPr lang="en-US" sz="2000" dirty="0"/>
              <a:t>, you should use </a:t>
            </a:r>
            <a:r>
              <a:rPr lang="en-US" sz="2000" dirty="0" smtClean="0"/>
              <a:t>C3</a:t>
            </a:r>
            <a:r>
              <a:rPr lang="en-US" sz="2000" dirty="0"/>
              <a:t>, </a:t>
            </a:r>
            <a:r>
              <a:rPr lang="en-US" sz="2000" dirty="0" smtClean="0"/>
              <a:t>N3</a:t>
            </a:r>
            <a:r>
              <a:rPr lang="en-US" sz="2000" dirty="0"/>
              <a:t>, and </a:t>
            </a:r>
            <a:r>
              <a:rPr lang="en-US" sz="2000" dirty="0" smtClean="0"/>
              <a:t>I3 for the paths in the newly created processing trees.</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spTree>
    <p:extLst>
      <p:ext uri="{BB962C8B-B14F-4D97-AF65-F5344CB8AC3E}">
        <p14:creationId xmlns:p14="http://schemas.microsoft.com/office/powerpoint/2010/main" val="5955070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488832" cy="5324535"/>
          </a:xfrm>
          <a:prstGeom prst="rect">
            <a:avLst/>
          </a:prstGeom>
          <a:noFill/>
        </p:spPr>
        <p:txBody>
          <a:bodyPr wrap="square" rtlCol="0">
            <a:spAutoFit/>
          </a:bodyPr>
          <a:lstStyle/>
          <a:p>
            <a:r>
              <a:rPr lang="en-US" sz="2000" dirty="0" smtClean="0"/>
              <a:t>If you are interested in the logic behind the trees... </a:t>
            </a:r>
          </a:p>
          <a:p>
            <a:endParaRPr lang="en-US" sz="2000" dirty="0"/>
          </a:p>
          <a:p>
            <a:r>
              <a:rPr lang="en-US" sz="2000" dirty="0" smtClean="0"/>
              <a:t>Tree 1 captures “action” and “inaction” responses to moral dilemmas where a proscriptive norm prohibits action and the benefits of action are greater than their costs. </a:t>
            </a:r>
            <a:endParaRPr lang="en-US" sz="2000" dirty="0"/>
          </a:p>
          <a:p>
            <a:endParaRPr lang="en-US" sz="2000" dirty="0" smtClean="0"/>
          </a:p>
          <a:p>
            <a:r>
              <a:rPr lang="en-US" sz="2000" dirty="0" smtClean="0"/>
              <a:t>Tree 2 </a:t>
            </a:r>
            <a:r>
              <a:rPr lang="en-US" sz="2000" dirty="0"/>
              <a:t>captures “action” and “inaction” responses to moral dilemmas where a proscriptive norm prohibits action and the benefits of action are </a:t>
            </a:r>
            <a:r>
              <a:rPr lang="en-US" sz="2000" dirty="0" smtClean="0"/>
              <a:t>smaller than </a:t>
            </a:r>
            <a:r>
              <a:rPr lang="en-US" sz="2000" dirty="0"/>
              <a:t>their costs</a:t>
            </a:r>
            <a:r>
              <a:rPr lang="en-US" sz="2000" dirty="0" smtClean="0"/>
              <a:t>.</a:t>
            </a:r>
            <a:endParaRPr lang="en-US" sz="2000" dirty="0"/>
          </a:p>
          <a:p>
            <a:endParaRPr lang="en-US" sz="2000" dirty="0" smtClean="0"/>
          </a:p>
          <a:p>
            <a:r>
              <a:rPr lang="en-US" sz="2000" dirty="0" smtClean="0"/>
              <a:t>Tree 3 captures </a:t>
            </a:r>
            <a:r>
              <a:rPr lang="en-US" sz="2000" dirty="0"/>
              <a:t>“action” and “inaction” responses to moral dilemmas where a </a:t>
            </a:r>
            <a:r>
              <a:rPr lang="en-US" sz="2000" dirty="0" smtClean="0"/>
              <a:t>prescriptive </a:t>
            </a:r>
            <a:r>
              <a:rPr lang="en-US" sz="2000" dirty="0"/>
              <a:t>norm </a:t>
            </a:r>
            <a:r>
              <a:rPr lang="en-US" sz="2000" dirty="0" smtClean="0"/>
              <a:t>prescribes action </a:t>
            </a:r>
            <a:r>
              <a:rPr lang="en-US" sz="2000" dirty="0"/>
              <a:t>and the benefits of action are greater than their costs. </a:t>
            </a:r>
            <a:endParaRPr lang="en-US" sz="2000" dirty="0" smtClean="0"/>
          </a:p>
          <a:p>
            <a:endParaRPr lang="en-US" sz="2000" dirty="0"/>
          </a:p>
          <a:p>
            <a:r>
              <a:rPr lang="en-US" sz="2000" dirty="0" smtClean="0"/>
              <a:t>Tree 4 captures “action</a:t>
            </a:r>
            <a:r>
              <a:rPr lang="en-US" sz="2000" dirty="0"/>
              <a:t>” and “inaction” responses to moral dilemmas where a prescriptive norm prescribes action and the benefits of action are </a:t>
            </a:r>
            <a:r>
              <a:rPr lang="en-US" sz="2000" dirty="0" smtClean="0"/>
              <a:t>smaller than </a:t>
            </a:r>
            <a:r>
              <a:rPr lang="en-US" sz="2000" dirty="0"/>
              <a:t>their costs</a:t>
            </a:r>
            <a:r>
              <a:rPr lang="en-US" sz="2000" dirty="0" smtClean="0"/>
              <a:t>.</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spTree>
    <p:extLst>
      <p:ext uri="{BB962C8B-B14F-4D97-AF65-F5344CB8AC3E}">
        <p14:creationId xmlns:p14="http://schemas.microsoft.com/office/powerpoint/2010/main" val="25076428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488832" cy="4401205"/>
          </a:xfrm>
          <a:prstGeom prst="rect">
            <a:avLst/>
          </a:prstGeom>
          <a:noFill/>
        </p:spPr>
        <p:txBody>
          <a:bodyPr wrap="square" rtlCol="0">
            <a:spAutoFit/>
          </a:bodyPr>
          <a:lstStyle/>
          <a:p>
            <a:r>
              <a:rPr lang="en-US" sz="2000" dirty="0" smtClean="0"/>
              <a:t>Trees 1 to 4 capture “action” and “inaction” responses in Condition 1. </a:t>
            </a:r>
            <a:endParaRPr lang="en-US" sz="2000" dirty="0"/>
          </a:p>
          <a:p>
            <a:endParaRPr lang="en-US" sz="2000" dirty="0" smtClean="0"/>
          </a:p>
          <a:p>
            <a:r>
              <a:rPr lang="en-US" sz="2000" dirty="0"/>
              <a:t>Trees </a:t>
            </a:r>
            <a:r>
              <a:rPr lang="en-US" sz="2000" dirty="0" smtClean="0"/>
              <a:t>5 </a:t>
            </a:r>
            <a:r>
              <a:rPr lang="en-US" sz="2000" dirty="0"/>
              <a:t>to </a:t>
            </a:r>
            <a:r>
              <a:rPr lang="en-US" sz="2000" dirty="0" smtClean="0"/>
              <a:t>8 </a:t>
            </a:r>
            <a:r>
              <a:rPr lang="en-US" sz="2000" dirty="0"/>
              <a:t>capture “action” and “inaction” responses in Condition </a:t>
            </a:r>
            <a:r>
              <a:rPr lang="en-US" sz="2000" dirty="0" smtClean="0"/>
              <a:t>2, using the same mapping to the four types of moral dilemmas. </a:t>
            </a:r>
            <a:endParaRPr lang="en-US" sz="2000" dirty="0"/>
          </a:p>
          <a:p>
            <a:endParaRPr lang="en-US" sz="2000" dirty="0"/>
          </a:p>
          <a:p>
            <a:r>
              <a:rPr lang="en-US" sz="2000" dirty="0" smtClean="0"/>
              <a:t>And the new Trees 9 to 12 </a:t>
            </a:r>
            <a:r>
              <a:rPr lang="en-US" sz="2000" dirty="0"/>
              <a:t>capture “action” and “inaction” responses in </a:t>
            </a:r>
            <a:r>
              <a:rPr lang="en-US" sz="2000" dirty="0" smtClean="0"/>
              <a:t>the newly added Condition 3, again using the same mapping. </a:t>
            </a:r>
            <a:endParaRPr lang="en-US" sz="2000" dirty="0"/>
          </a:p>
          <a:p>
            <a:endParaRPr lang="en-US" sz="2000" dirty="0" smtClean="0"/>
          </a:p>
          <a:p>
            <a:r>
              <a:rPr lang="en-US" sz="2000" dirty="0" smtClean="0"/>
              <a:t>The odd numbers within each of these trees reflect an “action” response (e.g., “1” in Tree 1); the even numbers within each tree reflect an “inaction” response (e.g., “2” in Tree 1).</a:t>
            </a:r>
          </a:p>
          <a:p>
            <a:endParaRPr lang="en-US" sz="2000" dirty="0"/>
          </a:p>
          <a:p>
            <a:r>
              <a:rPr lang="en-US" sz="2000" dirty="0" smtClean="0"/>
              <a:t>The basic pattern of responses across dilemmas is captured by the figure depicting the full model on the next page.</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spTree>
    <p:extLst>
      <p:ext uri="{BB962C8B-B14F-4D97-AF65-F5344CB8AC3E}">
        <p14:creationId xmlns:p14="http://schemas.microsoft.com/office/powerpoint/2010/main" val="48810233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676818"/>
            <a:ext cx="8729403" cy="3768406"/>
          </a:xfrm>
          <a:prstGeom prst="rect">
            <a:avLst/>
          </a:prstGeom>
        </p:spPr>
      </p:pic>
    </p:spTree>
    <p:extLst>
      <p:ext uri="{BB962C8B-B14F-4D97-AF65-F5344CB8AC3E}">
        <p14:creationId xmlns:p14="http://schemas.microsoft.com/office/powerpoint/2010/main" val="391479362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890" y="2526381"/>
            <a:ext cx="5133398" cy="3858153"/>
          </a:xfrm>
          <a:prstGeom prst="rect">
            <a:avLst/>
          </a:prstGeom>
        </p:spPr>
      </p:pic>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When you have added the four processing tress in the “Model Builder”, click in on the “Update Equations” icon.</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cxnSp>
        <p:nvCxnSpPr>
          <p:cNvPr id="9" name="Straight Arrow Connector 8"/>
          <p:cNvCxnSpPr/>
          <p:nvPr/>
        </p:nvCxnSpPr>
        <p:spPr>
          <a:xfrm flipV="1">
            <a:off x="1520911" y="3356992"/>
            <a:ext cx="936104" cy="151216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26331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890" y="2526381"/>
            <a:ext cx="5133398" cy="3864892"/>
          </a:xfrm>
          <a:prstGeom prst="rect">
            <a:avLst/>
          </a:prstGeom>
        </p:spPr>
      </p:pic>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When you are done, you should add your data for the third condition in rows 17 to 24 using the same order as Conditions 1 and 2 (see Slide 5 of this tutorial).</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cxnSp>
        <p:nvCxnSpPr>
          <p:cNvPr id="9" name="Straight Arrow Connector 8"/>
          <p:cNvCxnSpPr/>
          <p:nvPr/>
        </p:nvCxnSpPr>
        <p:spPr>
          <a:xfrm flipH="1">
            <a:off x="2699792" y="4365104"/>
            <a:ext cx="1368152" cy="472603"/>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54207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488832" cy="5016758"/>
          </a:xfrm>
          <a:prstGeom prst="rect">
            <a:avLst/>
          </a:prstGeom>
          <a:noFill/>
        </p:spPr>
        <p:txBody>
          <a:bodyPr wrap="square" rtlCol="0">
            <a:spAutoFit/>
          </a:bodyPr>
          <a:lstStyle/>
          <a:p>
            <a:r>
              <a:rPr lang="en-US" sz="2000" dirty="0" smtClean="0"/>
              <a:t>A fourth condition can be added in the same way, using Trees 13, 14, 15, </a:t>
            </a:r>
            <a:r>
              <a:rPr lang="en-US" sz="2000" dirty="0"/>
              <a:t>and </a:t>
            </a:r>
            <a:r>
              <a:rPr lang="en-US" sz="2000" dirty="0" smtClean="0"/>
              <a:t>16 with the labels </a:t>
            </a:r>
            <a:r>
              <a:rPr lang="en-US" sz="2000" dirty="0"/>
              <a:t>C</a:t>
            </a:r>
            <a:r>
              <a:rPr lang="en-US" sz="2000" dirty="0" smtClean="0"/>
              <a:t>4, N4, </a:t>
            </a:r>
            <a:r>
              <a:rPr lang="en-US" sz="2000" dirty="0"/>
              <a:t>and </a:t>
            </a:r>
            <a:r>
              <a:rPr lang="en-US" sz="2000" dirty="0" smtClean="0"/>
              <a:t>I4. </a:t>
            </a:r>
          </a:p>
          <a:p>
            <a:endParaRPr lang="en-US" sz="2000" dirty="0"/>
          </a:p>
          <a:p>
            <a:r>
              <a:rPr lang="en-US" sz="2000" dirty="0" smtClean="0"/>
              <a:t>Tree 11 should look like Tree 5, the only difference being that “9” </a:t>
            </a:r>
            <a:r>
              <a:rPr lang="en-US" sz="2000" dirty="0"/>
              <a:t>should be </a:t>
            </a:r>
            <a:r>
              <a:rPr lang="en-US" sz="2000" dirty="0" smtClean="0"/>
              <a:t>“25” </a:t>
            </a:r>
            <a:r>
              <a:rPr lang="en-US" sz="2000" dirty="0"/>
              <a:t>and </a:t>
            </a:r>
            <a:r>
              <a:rPr lang="en-US" sz="2000" dirty="0" smtClean="0"/>
              <a:t>“10” </a:t>
            </a:r>
            <a:r>
              <a:rPr lang="en-US" sz="2000" dirty="0"/>
              <a:t>should be </a:t>
            </a:r>
            <a:r>
              <a:rPr lang="en-US" sz="2000" dirty="0" smtClean="0"/>
              <a:t>“26”.</a:t>
            </a:r>
          </a:p>
          <a:p>
            <a:endParaRPr lang="en-US" sz="2000" dirty="0"/>
          </a:p>
          <a:p>
            <a:r>
              <a:rPr lang="en-US" sz="2000" dirty="0" smtClean="0"/>
              <a:t>Tree 12 should look like Tree 6, the only difference being that “11” should be “27” and “12” should be “28”.</a:t>
            </a:r>
          </a:p>
          <a:p>
            <a:endParaRPr lang="en-US" sz="2000" dirty="0" smtClean="0"/>
          </a:p>
          <a:p>
            <a:r>
              <a:rPr lang="en-US" sz="2000" dirty="0" smtClean="0"/>
              <a:t>…and so forth.</a:t>
            </a:r>
          </a:p>
          <a:p>
            <a:endParaRPr lang="en-US" sz="2000" dirty="0"/>
          </a:p>
          <a:p>
            <a:r>
              <a:rPr lang="en-US" sz="2000" dirty="0" smtClean="0"/>
              <a:t>Note that, if you have a design with more than </a:t>
            </a:r>
            <a:r>
              <a:rPr lang="en-US" sz="2000" dirty="0"/>
              <a:t>one factor (e.g., 2x2 </a:t>
            </a:r>
            <a:r>
              <a:rPr lang="en-US" sz="2000" dirty="0" smtClean="0"/>
              <a:t>design), it is not possible to test interaction effects in </a:t>
            </a:r>
            <a:r>
              <a:rPr lang="en-US" sz="2000" dirty="0" err="1" smtClean="0"/>
              <a:t>multiTree</a:t>
            </a:r>
            <a:r>
              <a:rPr lang="en-US" sz="2000" dirty="0" smtClean="0"/>
              <a:t>. You will have to compare each condition to the respective other conditions, but there is unfortunately no direct equivalent to interaction effects, as you would have them in an ANOVA.</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Extensions to More Complex Designs</a:t>
            </a:r>
            <a:endParaRPr lang="en-US" sz="2800" b="1" dirty="0">
              <a:latin typeface="Arial" charset="0"/>
            </a:endParaRPr>
          </a:p>
        </p:txBody>
      </p:sp>
    </p:spTree>
    <p:extLst>
      <p:ext uri="{BB962C8B-B14F-4D97-AF65-F5344CB8AC3E}">
        <p14:creationId xmlns:p14="http://schemas.microsoft.com/office/powerpoint/2010/main" val="16340977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3477875"/>
          </a:xfrm>
          <a:prstGeom prst="rect">
            <a:avLst/>
          </a:prstGeom>
          <a:noFill/>
        </p:spPr>
        <p:txBody>
          <a:bodyPr wrap="square" rtlCol="0">
            <a:spAutoFit/>
          </a:bodyPr>
          <a:lstStyle/>
          <a:p>
            <a:r>
              <a:rPr lang="en-US" sz="2000" dirty="0" smtClean="0"/>
              <a:t>We hope you found this tutorial helpful and we look forward to seeing the results of your work with the CNI model.</a:t>
            </a:r>
          </a:p>
          <a:p>
            <a:endParaRPr lang="en-US" sz="2000" dirty="0"/>
          </a:p>
          <a:p>
            <a:r>
              <a:rPr lang="en-US" sz="2000" dirty="0" smtClean="0"/>
              <a:t>If you have any questions, feel free to email us:</a:t>
            </a:r>
          </a:p>
          <a:p>
            <a:endParaRPr lang="en-US" sz="2000" dirty="0" smtClean="0"/>
          </a:p>
          <a:p>
            <a:pPr>
              <a:spcAft>
                <a:spcPts val="600"/>
              </a:spcAft>
            </a:pPr>
            <a:r>
              <a:rPr lang="en-US" sz="2000" dirty="0" smtClean="0"/>
              <a:t>Bertram Gawronski: </a:t>
            </a:r>
            <a:r>
              <a:rPr lang="en-US" sz="2000" dirty="0" smtClean="0">
                <a:hlinkClick r:id="rId2"/>
              </a:rPr>
              <a:t>gawronski@utexas.edu</a:t>
            </a:r>
            <a:endParaRPr lang="en-US" sz="2000" dirty="0" smtClean="0"/>
          </a:p>
          <a:p>
            <a:pPr>
              <a:spcAft>
                <a:spcPts val="600"/>
              </a:spcAft>
            </a:pPr>
            <a:r>
              <a:rPr lang="en-US" sz="2000" dirty="0" smtClean="0"/>
              <a:t>Joel </a:t>
            </a:r>
            <a:r>
              <a:rPr lang="en-US" sz="2000" dirty="0"/>
              <a:t>Armstrong: </a:t>
            </a:r>
            <a:r>
              <a:rPr lang="en-US" sz="2000" dirty="0" smtClean="0">
                <a:hlinkClick r:id="rId3"/>
              </a:rPr>
              <a:t>jarmst53@uwo.ca</a:t>
            </a:r>
            <a:r>
              <a:rPr lang="en-US" sz="2000" dirty="0" smtClean="0"/>
              <a:t> </a:t>
            </a:r>
          </a:p>
          <a:p>
            <a:pPr>
              <a:spcAft>
                <a:spcPts val="600"/>
              </a:spcAft>
            </a:pPr>
            <a:r>
              <a:rPr lang="en-US" sz="2000" dirty="0" smtClean="0"/>
              <a:t>Paul </a:t>
            </a:r>
            <a:r>
              <a:rPr lang="en-US" sz="2000" dirty="0"/>
              <a:t>Conway: </a:t>
            </a:r>
            <a:r>
              <a:rPr lang="en-US" sz="2000" dirty="0" smtClean="0">
                <a:hlinkClick r:id="rId4"/>
              </a:rPr>
              <a:t>conway@psy.fsu.edu</a:t>
            </a:r>
            <a:r>
              <a:rPr lang="en-US" sz="2000" dirty="0" smtClean="0"/>
              <a:t> </a:t>
            </a:r>
          </a:p>
          <a:p>
            <a:pPr>
              <a:spcAft>
                <a:spcPts val="600"/>
              </a:spcAft>
            </a:pPr>
            <a:r>
              <a:rPr lang="en-US" sz="2000" dirty="0" smtClean="0"/>
              <a:t>Rebecca </a:t>
            </a:r>
            <a:r>
              <a:rPr lang="en-US" sz="2000" dirty="0" err="1" smtClean="0"/>
              <a:t>Friesdorf</a:t>
            </a:r>
            <a:r>
              <a:rPr lang="en-US" sz="2000" dirty="0" smtClean="0"/>
              <a:t>: </a:t>
            </a:r>
            <a:r>
              <a:rPr lang="en-CA" sz="2000" dirty="0">
                <a:hlinkClick r:id="rId5"/>
              </a:rPr>
              <a:t>frie3750@mylaurier.ca</a:t>
            </a:r>
            <a:endParaRPr lang="en-US" sz="2000" dirty="0" smtClean="0"/>
          </a:p>
          <a:p>
            <a:pPr>
              <a:spcAft>
                <a:spcPts val="600"/>
              </a:spcAft>
            </a:pPr>
            <a:r>
              <a:rPr lang="en-US" sz="2000" dirty="0" smtClean="0"/>
              <a:t>Mandy </a:t>
            </a:r>
            <a:r>
              <a:rPr lang="en-US" sz="2000" dirty="0" err="1" smtClean="0"/>
              <a:t>Hütter</a:t>
            </a:r>
            <a:r>
              <a:rPr lang="en-US" sz="2000" dirty="0"/>
              <a:t>: </a:t>
            </a:r>
            <a:r>
              <a:rPr lang="en-US" sz="2000" dirty="0" smtClean="0">
                <a:hlinkClick r:id="rId6"/>
              </a:rPr>
              <a:t>mandy.huetter@uni-tuebingen.de</a:t>
            </a:r>
            <a:r>
              <a:rPr lang="en-US" sz="2000" dirty="0" smtClean="0"/>
              <a:t> </a:t>
            </a:r>
            <a:endParaRPr lang="en-US" sz="2000" dirty="0"/>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Thank You!!</a:t>
            </a:r>
            <a:endParaRPr lang="en-US" sz="2800" b="1" dirty="0">
              <a:latin typeface="Arial" charset="0"/>
            </a:endParaRPr>
          </a:p>
        </p:txBody>
      </p:sp>
    </p:spTree>
    <p:extLst>
      <p:ext uri="{BB962C8B-B14F-4D97-AF65-F5344CB8AC3E}">
        <p14:creationId xmlns:p14="http://schemas.microsoft.com/office/powerpoint/2010/main" val="30103780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4708981"/>
          </a:xfrm>
          <a:prstGeom prst="rect">
            <a:avLst/>
          </a:prstGeom>
          <a:noFill/>
        </p:spPr>
        <p:txBody>
          <a:bodyPr wrap="square" rtlCol="0">
            <a:spAutoFit/>
          </a:bodyPr>
          <a:lstStyle/>
          <a:p>
            <a:r>
              <a:rPr lang="en-US" sz="2000" dirty="0" err="1" smtClean="0"/>
              <a:t>Batchelder</a:t>
            </a:r>
            <a:r>
              <a:rPr lang="en-US" sz="2000" dirty="0"/>
              <a:t>, W. H., &amp; </a:t>
            </a:r>
            <a:r>
              <a:rPr lang="en-US" sz="2000" dirty="0" err="1"/>
              <a:t>Riefer</a:t>
            </a:r>
            <a:r>
              <a:rPr lang="en-US" sz="2000" dirty="0"/>
              <a:t>, D. M. (1999). Theoretical and empirical review of multinomial process tree modeling. </a:t>
            </a:r>
            <a:r>
              <a:rPr lang="en-US" sz="2000" i="1" dirty="0" err="1"/>
              <a:t>Psychonomic</a:t>
            </a:r>
            <a:r>
              <a:rPr lang="en-US" sz="2000" i="1" dirty="0"/>
              <a:t> Bulletin &amp; Review, 6, </a:t>
            </a:r>
            <a:r>
              <a:rPr lang="en-US" sz="2000" dirty="0"/>
              <a:t>57-86. </a:t>
            </a:r>
            <a:endParaRPr lang="en-US" sz="2000" dirty="0" smtClean="0"/>
          </a:p>
          <a:p>
            <a:endParaRPr lang="en-US" sz="2000" dirty="0"/>
          </a:p>
          <a:p>
            <a:r>
              <a:rPr lang="en-US" sz="2000" dirty="0"/>
              <a:t>Gawronski, B., Armstrong, J., Conway, P., </a:t>
            </a:r>
            <a:r>
              <a:rPr lang="en-US" sz="2000" dirty="0" err="1"/>
              <a:t>Friesdorf</a:t>
            </a:r>
            <a:r>
              <a:rPr lang="en-US" sz="2000" dirty="0"/>
              <a:t>, R., &amp; </a:t>
            </a:r>
            <a:r>
              <a:rPr lang="en-US" sz="2000" dirty="0" err="1"/>
              <a:t>Hütter</a:t>
            </a:r>
            <a:r>
              <a:rPr lang="en-US" sz="2000" dirty="0"/>
              <a:t>, M. (2017). </a:t>
            </a:r>
            <a:r>
              <a:rPr lang="en-US" sz="2000" dirty="0" smtClean="0"/>
              <a:t>Consequences</a:t>
            </a:r>
            <a:r>
              <a:rPr lang="en-US" sz="2000" dirty="0"/>
              <a:t>, norms, and generalized inaction in moral dilemmas: The CNI model </a:t>
            </a:r>
            <a:r>
              <a:rPr lang="en-US" sz="2000" dirty="0" smtClean="0"/>
              <a:t>of </a:t>
            </a:r>
            <a:r>
              <a:rPr lang="en-US" sz="2000" dirty="0"/>
              <a:t>moral decision-making. </a:t>
            </a:r>
            <a:r>
              <a:rPr lang="en-US" sz="2000" i="1" dirty="0"/>
              <a:t>Journal of Personality and Social Psychology, 113, </a:t>
            </a:r>
            <a:r>
              <a:rPr lang="en-US" sz="2000" dirty="0"/>
              <a:t>343-376</a:t>
            </a:r>
            <a:r>
              <a:rPr lang="en-US" sz="2000" dirty="0" smtClean="0"/>
              <a:t>.</a:t>
            </a:r>
            <a:endParaRPr lang="en-US" sz="2000" dirty="0"/>
          </a:p>
          <a:p>
            <a:endParaRPr lang="en-US" sz="2000" dirty="0" smtClean="0"/>
          </a:p>
          <a:p>
            <a:r>
              <a:rPr lang="en-US" sz="2000" dirty="0" err="1" smtClean="0"/>
              <a:t>Hütter</a:t>
            </a:r>
            <a:r>
              <a:rPr lang="en-US" sz="2000" dirty="0"/>
              <a:t>, M., &amp; </a:t>
            </a:r>
            <a:r>
              <a:rPr lang="en-US" sz="2000" dirty="0" err="1"/>
              <a:t>Klauer</a:t>
            </a:r>
            <a:r>
              <a:rPr lang="en-US" sz="2000" dirty="0"/>
              <a:t>, K. C. </a:t>
            </a:r>
            <a:r>
              <a:rPr lang="en-US" sz="2000" dirty="0" smtClean="0"/>
              <a:t>(2016). </a:t>
            </a:r>
            <a:r>
              <a:rPr lang="en-US" sz="2000" dirty="0"/>
              <a:t>Applying processing trees in social psychology. </a:t>
            </a:r>
            <a:r>
              <a:rPr lang="en-US" sz="2000" i="1" dirty="0"/>
              <a:t>European Review of Social </a:t>
            </a:r>
            <a:r>
              <a:rPr lang="en-US" sz="2000" i="1" dirty="0" smtClean="0"/>
              <a:t>Psychology, 27, </a:t>
            </a:r>
            <a:r>
              <a:rPr lang="en-US" sz="2000" dirty="0" smtClean="0"/>
              <a:t>116-159. </a:t>
            </a:r>
            <a:endParaRPr lang="en-US" sz="2000" dirty="0"/>
          </a:p>
          <a:p>
            <a:endParaRPr lang="en-US" sz="2000" dirty="0" smtClean="0"/>
          </a:p>
          <a:p>
            <a:r>
              <a:rPr lang="en-US" sz="2000" dirty="0" err="1" smtClean="0"/>
              <a:t>Moshagen</a:t>
            </a:r>
            <a:r>
              <a:rPr lang="en-US" sz="2000" dirty="0"/>
              <a:t>, M. (2010). </a:t>
            </a:r>
            <a:r>
              <a:rPr lang="en-US" sz="2000" dirty="0" err="1"/>
              <a:t>multiTree</a:t>
            </a:r>
            <a:r>
              <a:rPr lang="en-US" sz="2000" dirty="0"/>
              <a:t>: A computer program for the analysis of multinomial processing tree models. </a:t>
            </a:r>
            <a:r>
              <a:rPr lang="en-US" sz="2000" i="1" dirty="0"/>
              <a:t>Behavioral Research Methods, 42, </a:t>
            </a:r>
            <a:r>
              <a:rPr lang="en-US" sz="2000" dirty="0"/>
              <a:t>42-54.</a:t>
            </a:r>
          </a:p>
        </p:txBody>
      </p:sp>
      <p:sp>
        <p:nvSpPr>
          <p:cNvPr id="8"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Recommended Readings</a:t>
            </a:r>
            <a:endParaRPr lang="en-US" sz="2800" b="1" dirty="0">
              <a:latin typeface="Arial" charset="0"/>
            </a:endParaRPr>
          </a:p>
        </p:txBody>
      </p:sp>
    </p:spTree>
    <p:extLst>
      <p:ext uri="{BB962C8B-B14F-4D97-AF65-F5344CB8AC3E}">
        <p14:creationId xmlns:p14="http://schemas.microsoft.com/office/powerpoint/2010/main" val="34529162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When you opened the template file with </a:t>
            </a:r>
            <a:r>
              <a:rPr lang="en-US" sz="2000" dirty="0" err="1" smtClean="0"/>
              <a:t>multiTree</a:t>
            </a:r>
            <a:r>
              <a:rPr lang="en-US" sz="2000" dirty="0" smtClean="0"/>
              <a:t>, you should see this window...</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spTree>
    <p:extLst>
      <p:ext uri="{BB962C8B-B14F-4D97-AF65-F5344CB8AC3E}">
        <p14:creationId xmlns:p14="http://schemas.microsoft.com/office/powerpoint/2010/main" val="3706202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1015663"/>
          </a:xfrm>
          <a:prstGeom prst="rect">
            <a:avLst/>
          </a:prstGeom>
          <a:noFill/>
        </p:spPr>
        <p:txBody>
          <a:bodyPr wrap="square" rtlCol="0">
            <a:spAutoFit/>
          </a:bodyPr>
          <a:lstStyle/>
          <a:p>
            <a:r>
              <a:rPr lang="en-US" sz="2000" dirty="0" smtClean="0"/>
              <a:t>The template file is designed for studies with two conditions. That’s why you see two rows for each parameter on the left side (e.g., C1 and C2). </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cxnSp>
        <p:nvCxnSpPr>
          <p:cNvPr id="7" name="Straight Arrow Connector 6"/>
          <p:cNvCxnSpPr/>
          <p:nvPr/>
        </p:nvCxnSpPr>
        <p:spPr>
          <a:xfrm flipV="1">
            <a:off x="467544" y="4083444"/>
            <a:ext cx="1296144" cy="57606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7458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268413"/>
            <a:ext cx="7344816" cy="707886"/>
          </a:xfrm>
          <a:prstGeom prst="rect">
            <a:avLst/>
          </a:prstGeom>
          <a:noFill/>
        </p:spPr>
        <p:txBody>
          <a:bodyPr wrap="square" rtlCol="0">
            <a:spAutoFit/>
          </a:bodyPr>
          <a:lstStyle/>
          <a:p>
            <a:r>
              <a:rPr lang="en-US" sz="2000" dirty="0" smtClean="0"/>
              <a:t>At the end of this tutorial, we will explain how you can modify the template for studies with more than two conditions. </a:t>
            </a:r>
          </a:p>
        </p:txBody>
      </p:sp>
      <p:sp>
        <p:nvSpPr>
          <p:cNvPr id="5" name="Rectangle 12"/>
          <p:cNvSpPr>
            <a:spLocks noChangeArrowheads="1"/>
          </p:cNvSpPr>
          <p:nvPr/>
        </p:nvSpPr>
        <p:spPr bwMode="auto">
          <a:xfrm>
            <a:off x="0" y="515144"/>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762000">
              <a:spcAft>
                <a:spcPct val="30000"/>
              </a:spcAft>
            </a:pPr>
            <a:r>
              <a:rPr lang="en-US" sz="2800" b="1" dirty="0" smtClean="0">
                <a:latin typeface="Arial" charset="0"/>
              </a:rPr>
              <a:t>The </a:t>
            </a:r>
            <a:r>
              <a:rPr lang="en-US" sz="2800" b="1" dirty="0" err="1" smtClean="0">
                <a:latin typeface="Arial" charset="0"/>
              </a:rPr>
              <a:t>multiTree</a:t>
            </a:r>
            <a:r>
              <a:rPr lang="en-US" sz="2800" b="1" dirty="0" smtClean="0">
                <a:latin typeface="Arial" charset="0"/>
              </a:rPr>
              <a:t> Template File</a:t>
            </a:r>
            <a:endParaRPr lang="en-US" sz="2800" b="1" dirty="0">
              <a:latin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70" y="2433960"/>
            <a:ext cx="5150429" cy="3875033"/>
          </a:xfrm>
          <a:prstGeom prst="rect">
            <a:avLst/>
          </a:prstGeom>
        </p:spPr>
      </p:pic>
      <p:cxnSp>
        <p:nvCxnSpPr>
          <p:cNvPr id="7" name="Straight Arrow Connector 6"/>
          <p:cNvCxnSpPr/>
          <p:nvPr/>
        </p:nvCxnSpPr>
        <p:spPr>
          <a:xfrm flipV="1">
            <a:off x="467544" y="4083444"/>
            <a:ext cx="1296144" cy="57606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796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3633</Words>
  <Application>Microsoft Office PowerPoint</Application>
  <PresentationFormat>On-screen Show (4:3)</PresentationFormat>
  <Paragraphs>248</Paragraphs>
  <Slides>69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69</vt:i4>
      </vt:variant>
    </vt:vector>
  </HeadingPairs>
  <TitlesOfParts>
    <vt:vector size="73" baseType="lpstr">
      <vt:lpstr>Arial</vt:lpstr>
      <vt:lpstr>Calibri</vt:lpstr>
      <vt:lpstr>Times New Roman</vt:lpstr>
      <vt:lpstr>Office Theme</vt:lpstr>
      <vt:lpstr>Tutorial for the Use of multiTree to Analyze Moral Dilemma Data with CNI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Tutorial for the Use of multiTree to Analyze Moral Dilemma Data</dc:title>
  <dc:creator>bgawrons</dc:creator>
  <cp:lastModifiedBy>Gawronski, Bertram</cp:lastModifiedBy>
  <cp:revision>209</cp:revision>
  <dcterms:created xsi:type="dcterms:W3CDTF">2016-09-16T17:28:05Z</dcterms:created>
  <dcterms:modified xsi:type="dcterms:W3CDTF">2019-06-27T20:44:59Z</dcterms:modified>
</cp:coreProperties>
</file>