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329" r:id="rId5"/>
    <p:sldId id="266" r:id="rId6"/>
    <p:sldId id="331" r:id="rId7"/>
    <p:sldId id="338" r:id="rId8"/>
    <p:sldId id="267" r:id="rId9"/>
    <p:sldId id="332" r:id="rId10"/>
    <p:sldId id="340" r:id="rId11"/>
    <p:sldId id="339" r:id="rId12"/>
    <p:sldId id="333" r:id="rId13"/>
    <p:sldId id="334" r:id="rId14"/>
    <p:sldId id="335" r:id="rId15"/>
    <p:sldId id="273" r:id="rId16"/>
    <p:sldId id="336" r:id="rId17"/>
    <p:sldId id="337" r:id="rId18"/>
    <p:sldId id="341" r:id="rId19"/>
    <p:sldId id="343" r:id="rId20"/>
    <p:sldId id="344" r:id="rId21"/>
    <p:sldId id="302" r:id="rId22"/>
    <p:sldId id="30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50"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9" autoAdjust="0"/>
  </p:normalViewPr>
  <p:slideViewPr>
    <p:cSldViewPr showGuides="1">
      <p:cViewPr varScale="1">
        <p:scale>
          <a:sx n="120" d="100"/>
          <a:sy n="120" d="100"/>
        </p:scale>
        <p:origin x="1266" y="114"/>
      </p:cViewPr>
      <p:guideLst>
        <p:guide orient="horz" pos="275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D652592-FB93-4A3B-8DB2-7179BF93E6CC}" type="datetimeFigureOut">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41DC0-B099-4669-BA0B-34F977D30BF9}" type="slidenum">
              <a:rPr lang="en-US" smtClean="0"/>
              <a:t>‹#›</a:t>
            </a:fld>
            <a:endParaRPr lang="en-US"/>
          </a:p>
        </p:txBody>
      </p:sp>
    </p:spTree>
    <p:extLst>
      <p:ext uri="{BB962C8B-B14F-4D97-AF65-F5344CB8AC3E}">
        <p14:creationId xmlns:p14="http://schemas.microsoft.com/office/powerpoint/2010/main" val="3909564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652592-FB93-4A3B-8DB2-7179BF93E6CC}" type="datetimeFigureOut">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41DC0-B099-4669-BA0B-34F977D30BF9}" type="slidenum">
              <a:rPr lang="en-US" smtClean="0"/>
              <a:t>‹#›</a:t>
            </a:fld>
            <a:endParaRPr lang="en-US"/>
          </a:p>
        </p:txBody>
      </p:sp>
    </p:spTree>
    <p:extLst>
      <p:ext uri="{BB962C8B-B14F-4D97-AF65-F5344CB8AC3E}">
        <p14:creationId xmlns:p14="http://schemas.microsoft.com/office/powerpoint/2010/main" val="3163223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652592-FB93-4A3B-8DB2-7179BF93E6CC}" type="datetimeFigureOut">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41DC0-B099-4669-BA0B-34F977D30BF9}" type="slidenum">
              <a:rPr lang="en-US" smtClean="0"/>
              <a:t>‹#›</a:t>
            </a:fld>
            <a:endParaRPr lang="en-US"/>
          </a:p>
        </p:txBody>
      </p:sp>
    </p:spTree>
    <p:extLst>
      <p:ext uri="{BB962C8B-B14F-4D97-AF65-F5344CB8AC3E}">
        <p14:creationId xmlns:p14="http://schemas.microsoft.com/office/powerpoint/2010/main" val="3756968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652592-FB93-4A3B-8DB2-7179BF93E6CC}" type="datetimeFigureOut">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41DC0-B099-4669-BA0B-34F977D30BF9}" type="slidenum">
              <a:rPr lang="en-US" smtClean="0"/>
              <a:t>‹#›</a:t>
            </a:fld>
            <a:endParaRPr lang="en-US"/>
          </a:p>
        </p:txBody>
      </p:sp>
    </p:spTree>
    <p:extLst>
      <p:ext uri="{BB962C8B-B14F-4D97-AF65-F5344CB8AC3E}">
        <p14:creationId xmlns:p14="http://schemas.microsoft.com/office/powerpoint/2010/main" val="4013099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652592-FB93-4A3B-8DB2-7179BF93E6CC}" type="datetimeFigureOut">
              <a:rPr lang="en-US" smtClean="0"/>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41DC0-B099-4669-BA0B-34F977D30BF9}" type="slidenum">
              <a:rPr lang="en-US" smtClean="0"/>
              <a:t>‹#›</a:t>
            </a:fld>
            <a:endParaRPr lang="en-US"/>
          </a:p>
        </p:txBody>
      </p:sp>
    </p:spTree>
    <p:extLst>
      <p:ext uri="{BB962C8B-B14F-4D97-AF65-F5344CB8AC3E}">
        <p14:creationId xmlns:p14="http://schemas.microsoft.com/office/powerpoint/2010/main" val="273095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D652592-FB93-4A3B-8DB2-7179BF93E6CC}" type="datetimeFigureOut">
              <a:rPr lang="en-US" smtClean="0"/>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41DC0-B099-4669-BA0B-34F977D30BF9}" type="slidenum">
              <a:rPr lang="en-US" smtClean="0"/>
              <a:t>‹#›</a:t>
            </a:fld>
            <a:endParaRPr lang="en-US"/>
          </a:p>
        </p:txBody>
      </p:sp>
    </p:spTree>
    <p:extLst>
      <p:ext uri="{BB962C8B-B14F-4D97-AF65-F5344CB8AC3E}">
        <p14:creationId xmlns:p14="http://schemas.microsoft.com/office/powerpoint/2010/main" val="3288837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652592-FB93-4A3B-8DB2-7179BF93E6CC}" type="datetimeFigureOut">
              <a:rPr lang="en-US" smtClean="0"/>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041DC0-B099-4669-BA0B-34F977D30BF9}" type="slidenum">
              <a:rPr lang="en-US" smtClean="0"/>
              <a:t>‹#›</a:t>
            </a:fld>
            <a:endParaRPr lang="en-US"/>
          </a:p>
        </p:txBody>
      </p:sp>
    </p:spTree>
    <p:extLst>
      <p:ext uri="{BB962C8B-B14F-4D97-AF65-F5344CB8AC3E}">
        <p14:creationId xmlns:p14="http://schemas.microsoft.com/office/powerpoint/2010/main" val="1059660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652592-FB93-4A3B-8DB2-7179BF93E6CC}" type="datetimeFigureOut">
              <a:rPr lang="en-US" smtClean="0"/>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041DC0-B099-4669-BA0B-34F977D30BF9}" type="slidenum">
              <a:rPr lang="en-US" smtClean="0"/>
              <a:t>‹#›</a:t>
            </a:fld>
            <a:endParaRPr lang="en-US"/>
          </a:p>
        </p:txBody>
      </p:sp>
    </p:spTree>
    <p:extLst>
      <p:ext uri="{BB962C8B-B14F-4D97-AF65-F5344CB8AC3E}">
        <p14:creationId xmlns:p14="http://schemas.microsoft.com/office/powerpoint/2010/main" val="1444489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652592-FB93-4A3B-8DB2-7179BF93E6CC}" type="datetimeFigureOut">
              <a:rPr lang="en-US" smtClean="0"/>
              <a:t>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041DC0-B099-4669-BA0B-34F977D30BF9}" type="slidenum">
              <a:rPr lang="en-US" smtClean="0"/>
              <a:t>‹#›</a:t>
            </a:fld>
            <a:endParaRPr lang="en-US"/>
          </a:p>
        </p:txBody>
      </p:sp>
    </p:spTree>
    <p:extLst>
      <p:ext uri="{BB962C8B-B14F-4D97-AF65-F5344CB8AC3E}">
        <p14:creationId xmlns:p14="http://schemas.microsoft.com/office/powerpoint/2010/main" val="671020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652592-FB93-4A3B-8DB2-7179BF93E6CC}" type="datetimeFigureOut">
              <a:rPr lang="en-US" smtClean="0"/>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41DC0-B099-4669-BA0B-34F977D30BF9}" type="slidenum">
              <a:rPr lang="en-US" smtClean="0"/>
              <a:t>‹#›</a:t>
            </a:fld>
            <a:endParaRPr lang="en-US"/>
          </a:p>
        </p:txBody>
      </p:sp>
    </p:spTree>
    <p:extLst>
      <p:ext uri="{BB962C8B-B14F-4D97-AF65-F5344CB8AC3E}">
        <p14:creationId xmlns:p14="http://schemas.microsoft.com/office/powerpoint/2010/main" val="663728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652592-FB93-4A3B-8DB2-7179BF93E6CC}" type="datetimeFigureOut">
              <a:rPr lang="en-US" smtClean="0"/>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41DC0-B099-4669-BA0B-34F977D30BF9}" type="slidenum">
              <a:rPr lang="en-US" smtClean="0"/>
              <a:t>‹#›</a:t>
            </a:fld>
            <a:endParaRPr lang="en-US"/>
          </a:p>
        </p:txBody>
      </p:sp>
    </p:spTree>
    <p:extLst>
      <p:ext uri="{BB962C8B-B14F-4D97-AF65-F5344CB8AC3E}">
        <p14:creationId xmlns:p14="http://schemas.microsoft.com/office/powerpoint/2010/main" val="3473352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652592-FB93-4A3B-8DB2-7179BF93E6CC}" type="datetimeFigureOut">
              <a:rPr lang="en-US" smtClean="0"/>
              <a:t>1/17/2020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041DC0-B099-4669-BA0B-34F977D30BF9}" type="slidenum">
              <a:rPr lang="en-US" smtClean="0"/>
              <a:t>‹#›</a:t>
            </a:fld>
            <a:endParaRPr lang="en-US"/>
          </a:p>
        </p:txBody>
      </p:sp>
    </p:spTree>
    <p:extLst>
      <p:ext uri="{BB962C8B-B14F-4D97-AF65-F5344CB8AC3E}">
        <p14:creationId xmlns:p14="http://schemas.microsoft.com/office/powerpoint/2010/main" val="2282673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anita.koerner@uni-kassel.de" TargetMode="External"/><Relationship Id="rId2" Type="http://schemas.openxmlformats.org/officeDocument/2006/relationships/hyperlink" Target="mailto:gawronski@utexas.edu"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sowi.uni-mannheim.de/erdfelder/forschung/software/multitree/" TargetMode="External"/><Relationship Id="rId2" Type="http://schemas.openxmlformats.org/officeDocument/2006/relationships/hyperlink" Target="http://www.bertramgawronski.com/documents/CNI-Model_Materials.zi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6832"/>
            <a:ext cx="7772400" cy="1470025"/>
          </a:xfrm>
        </p:spPr>
        <p:txBody>
          <a:bodyPr>
            <a:normAutofit/>
          </a:bodyPr>
          <a:lstStyle/>
          <a:p>
            <a:r>
              <a:rPr lang="en-US" sz="3200" b="1" dirty="0" smtClean="0"/>
              <a:t>Tutorial for Individual Difference Analyses with the CNI Model</a:t>
            </a:r>
            <a:endParaRPr lang="en-US" sz="3200" b="1" dirty="0"/>
          </a:p>
        </p:txBody>
      </p:sp>
      <p:sp>
        <p:nvSpPr>
          <p:cNvPr id="3" name="Subtitle 2"/>
          <p:cNvSpPr>
            <a:spLocks noGrp="1"/>
          </p:cNvSpPr>
          <p:nvPr>
            <p:ph type="subTitle" idx="1"/>
          </p:nvPr>
        </p:nvSpPr>
        <p:spPr>
          <a:xfrm>
            <a:off x="0" y="3933056"/>
            <a:ext cx="9144000" cy="1320552"/>
          </a:xfrm>
        </p:spPr>
        <p:txBody>
          <a:bodyPr>
            <a:normAutofit/>
          </a:bodyPr>
          <a:lstStyle/>
          <a:p>
            <a:r>
              <a:rPr lang="en-US" sz="1800" dirty="0">
                <a:solidFill>
                  <a:schemeClr val="tx1"/>
                </a:solidFill>
              </a:rPr>
              <a:t>Körner, A., Deutsch, R., &amp; </a:t>
            </a:r>
            <a:r>
              <a:rPr lang="en-US" sz="1800" dirty="0" smtClean="0">
                <a:solidFill>
                  <a:schemeClr val="tx1"/>
                </a:solidFill>
              </a:rPr>
              <a:t>Gawronski, B. </a:t>
            </a:r>
            <a:r>
              <a:rPr lang="en-US" sz="1800" dirty="0" smtClean="0">
                <a:solidFill>
                  <a:schemeClr val="tx1"/>
                </a:solidFill>
              </a:rPr>
              <a:t>(in press). </a:t>
            </a:r>
            <a:endParaRPr lang="en-US" sz="1800" dirty="0" smtClean="0">
              <a:solidFill>
                <a:schemeClr val="tx1"/>
              </a:solidFill>
            </a:endParaRPr>
          </a:p>
          <a:p>
            <a:r>
              <a:rPr lang="en-US" sz="1800" dirty="0" smtClean="0">
                <a:solidFill>
                  <a:schemeClr val="tx1"/>
                </a:solidFill>
              </a:rPr>
              <a:t>Using </a:t>
            </a:r>
            <a:r>
              <a:rPr lang="en-US" sz="1800" dirty="0">
                <a:solidFill>
                  <a:schemeClr val="tx1"/>
                </a:solidFill>
              </a:rPr>
              <a:t>the CNI model to investigate individual differences in moral dilemma judgments. </a:t>
            </a:r>
            <a:r>
              <a:rPr lang="en-US" sz="1800" i="1" dirty="0" smtClean="0">
                <a:solidFill>
                  <a:schemeClr val="tx1"/>
                </a:solidFill>
              </a:rPr>
              <a:t>Personality and Social Psychology Bulletin</a:t>
            </a:r>
            <a:r>
              <a:rPr lang="en-US" sz="1800" dirty="0" smtClean="0">
                <a:solidFill>
                  <a:schemeClr val="tx1"/>
                </a:solidFill>
              </a:rPr>
              <a:t>.</a:t>
            </a:r>
            <a:endParaRPr lang="en-US" sz="1800" dirty="0">
              <a:solidFill>
                <a:schemeClr val="tx1"/>
              </a:solidFill>
            </a:endParaRPr>
          </a:p>
        </p:txBody>
      </p:sp>
    </p:spTree>
    <p:extLst>
      <p:ext uri="{BB962C8B-B14F-4D97-AF65-F5344CB8AC3E}">
        <p14:creationId xmlns:p14="http://schemas.microsoft.com/office/powerpoint/2010/main" val="11667175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Data Preparation</a:t>
            </a:r>
            <a:endParaRPr lang="en-US" sz="2800" b="1" dirty="0">
              <a:latin typeface="Arial" charset="0"/>
            </a:endParaRPr>
          </a:p>
        </p:txBody>
      </p:sp>
      <p:sp>
        <p:nvSpPr>
          <p:cNvPr id="6" name="TextBox 5"/>
          <p:cNvSpPr txBox="1"/>
          <p:nvPr/>
        </p:nvSpPr>
        <p:spPr>
          <a:xfrm>
            <a:off x="921296" y="1268760"/>
            <a:ext cx="7344816" cy="400110"/>
          </a:xfrm>
          <a:prstGeom prst="rect">
            <a:avLst/>
          </a:prstGeom>
          <a:noFill/>
        </p:spPr>
        <p:txBody>
          <a:bodyPr wrap="square" rtlCol="0">
            <a:spAutoFit/>
          </a:bodyPr>
          <a:lstStyle/>
          <a:p>
            <a:r>
              <a:rPr lang="en-US" sz="2000" dirty="0" smtClean="0"/>
              <a:t>Your txt-file should look something like this…</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2204864"/>
            <a:ext cx="1294858" cy="3816424"/>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2" y="2204864"/>
            <a:ext cx="1305343" cy="3816424"/>
          </a:xfrm>
          <a:prstGeom prst="rect">
            <a:avLst/>
          </a:prstGeom>
        </p:spPr>
      </p:pic>
      <p:cxnSp>
        <p:nvCxnSpPr>
          <p:cNvPr id="10" name="Straight Arrow Connector 9"/>
          <p:cNvCxnSpPr/>
          <p:nvPr/>
        </p:nvCxnSpPr>
        <p:spPr>
          <a:xfrm flipV="1">
            <a:off x="1259632" y="2924944"/>
            <a:ext cx="1296144" cy="576064"/>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5830231" y="5157192"/>
            <a:ext cx="1190041" cy="43204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43248" y="3665990"/>
            <a:ext cx="1726905" cy="1015663"/>
          </a:xfrm>
          <a:prstGeom prst="rect">
            <a:avLst/>
          </a:prstGeom>
          <a:noFill/>
        </p:spPr>
        <p:txBody>
          <a:bodyPr wrap="square" rtlCol="0">
            <a:spAutoFit/>
          </a:bodyPr>
          <a:lstStyle/>
          <a:p>
            <a:r>
              <a:rPr lang="en-US" sz="2000" dirty="0" smtClean="0"/>
              <a:t>start with first participant at the top</a:t>
            </a:r>
          </a:p>
        </p:txBody>
      </p:sp>
      <p:sp>
        <p:nvSpPr>
          <p:cNvPr id="17" name="TextBox 16"/>
          <p:cNvSpPr txBox="1"/>
          <p:nvPr/>
        </p:nvSpPr>
        <p:spPr>
          <a:xfrm>
            <a:off x="6441793" y="4077072"/>
            <a:ext cx="2304256" cy="1015663"/>
          </a:xfrm>
          <a:prstGeom prst="rect">
            <a:avLst/>
          </a:prstGeom>
          <a:noFill/>
        </p:spPr>
        <p:txBody>
          <a:bodyPr wrap="square" rtlCol="0">
            <a:spAutoFit/>
          </a:bodyPr>
          <a:lstStyle/>
          <a:p>
            <a:r>
              <a:rPr lang="en-US" sz="2000" dirty="0" smtClean="0"/>
              <a:t>include “===“ after last participant at the bottom</a:t>
            </a:r>
          </a:p>
        </p:txBody>
      </p:sp>
    </p:spTree>
    <p:extLst>
      <p:ext uri="{BB962C8B-B14F-4D97-AF65-F5344CB8AC3E}">
        <p14:creationId xmlns:p14="http://schemas.microsoft.com/office/powerpoint/2010/main" val="2315930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Data Preparation</a:t>
            </a:r>
            <a:endParaRPr lang="en-US" sz="2800" b="1" dirty="0">
              <a:latin typeface="Arial" charset="0"/>
            </a:endParaRPr>
          </a:p>
        </p:txBody>
      </p:sp>
      <p:sp>
        <p:nvSpPr>
          <p:cNvPr id="6" name="TextBox 5"/>
          <p:cNvSpPr txBox="1"/>
          <p:nvPr/>
        </p:nvSpPr>
        <p:spPr>
          <a:xfrm>
            <a:off x="921296" y="1268760"/>
            <a:ext cx="7344816" cy="1631216"/>
          </a:xfrm>
          <a:prstGeom prst="rect">
            <a:avLst/>
          </a:prstGeom>
          <a:noFill/>
        </p:spPr>
        <p:txBody>
          <a:bodyPr wrap="square" rtlCol="0">
            <a:spAutoFit/>
          </a:bodyPr>
          <a:lstStyle/>
          <a:p>
            <a:r>
              <a:rPr lang="en-US" sz="2000" dirty="0" smtClean="0"/>
              <a:t>Now, save the txt-file and change the file extension from *.txt to *.</a:t>
            </a:r>
            <a:r>
              <a:rPr lang="en-US" sz="2000" dirty="0" err="1" smtClean="0"/>
              <a:t>mdt</a:t>
            </a:r>
            <a:r>
              <a:rPr lang="en-US" sz="2000" dirty="0" smtClean="0"/>
              <a:t>. Note that it can be helpful to remove all “s” letters in the txt-file before you change the extension. That can make it easier to combine the parameter estimates in your </a:t>
            </a:r>
            <a:r>
              <a:rPr lang="en-US" sz="2000" dirty="0" err="1" smtClean="0"/>
              <a:t>multiTree</a:t>
            </a:r>
            <a:r>
              <a:rPr lang="en-US" sz="2000" dirty="0" smtClean="0"/>
              <a:t> output with other data. </a:t>
            </a:r>
          </a:p>
        </p:txBody>
      </p:sp>
    </p:spTree>
    <p:extLst>
      <p:ext uri="{BB962C8B-B14F-4D97-AF65-F5344CB8AC3E}">
        <p14:creationId xmlns:p14="http://schemas.microsoft.com/office/powerpoint/2010/main" val="1845823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Transfer to </a:t>
            </a:r>
            <a:r>
              <a:rPr lang="en-US" sz="2800" b="1" dirty="0" err="1" smtClean="0">
                <a:latin typeface="Arial" charset="0"/>
              </a:rPr>
              <a:t>multiTree</a:t>
            </a:r>
            <a:endParaRPr lang="en-US" sz="2800" b="1" dirty="0">
              <a:latin typeface="Arial" charset="0"/>
            </a:endParaRPr>
          </a:p>
        </p:txBody>
      </p:sp>
      <p:sp>
        <p:nvSpPr>
          <p:cNvPr id="6" name="TextBox 5"/>
          <p:cNvSpPr txBox="1"/>
          <p:nvPr/>
        </p:nvSpPr>
        <p:spPr>
          <a:xfrm>
            <a:off x="921296" y="1268760"/>
            <a:ext cx="7344816" cy="1323439"/>
          </a:xfrm>
          <a:prstGeom prst="rect">
            <a:avLst/>
          </a:prstGeom>
          <a:noFill/>
        </p:spPr>
        <p:txBody>
          <a:bodyPr wrap="square" rtlCol="0">
            <a:spAutoFit/>
          </a:bodyPr>
          <a:lstStyle/>
          <a:p>
            <a:r>
              <a:rPr lang="en-US" sz="2000" dirty="0" smtClean="0"/>
              <a:t>Now, open the </a:t>
            </a:r>
            <a:r>
              <a:rPr lang="en-US" sz="2000" dirty="0" err="1" smtClean="0"/>
              <a:t>multiTree</a:t>
            </a:r>
            <a:r>
              <a:rPr lang="en-US" sz="2000" dirty="0" smtClean="0"/>
              <a:t> template file included in the zip-file with this tutorial and open your </a:t>
            </a:r>
            <a:r>
              <a:rPr lang="en-US" sz="2000" dirty="0" err="1" smtClean="0"/>
              <a:t>mdt</a:t>
            </a:r>
            <a:r>
              <a:rPr lang="en-US" sz="2000" dirty="0" smtClean="0"/>
              <a:t>-file by clicking the icon labeled “Import Data from </a:t>
            </a:r>
            <a:r>
              <a:rPr lang="en-US" sz="2000" dirty="0" err="1" smtClean="0"/>
              <a:t>mdt</a:t>
            </a:r>
            <a:r>
              <a:rPr lang="en-US" sz="2000" dirty="0" smtClean="0"/>
              <a:t>”.</a:t>
            </a:r>
          </a:p>
          <a:p>
            <a:endParaRPr lang="en-US" sz="2000" dirty="0" smtClean="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2765" y="2700313"/>
            <a:ext cx="4838469" cy="3654698"/>
          </a:xfrm>
          <a:prstGeom prst="rect">
            <a:avLst/>
          </a:prstGeom>
        </p:spPr>
      </p:pic>
      <p:cxnSp>
        <p:nvCxnSpPr>
          <p:cNvPr id="7" name="Straight Arrow Connector 6"/>
          <p:cNvCxnSpPr/>
          <p:nvPr/>
        </p:nvCxnSpPr>
        <p:spPr>
          <a:xfrm flipV="1">
            <a:off x="1043608" y="3429000"/>
            <a:ext cx="1296144" cy="576064"/>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68882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21296" y="1268760"/>
            <a:ext cx="7344816" cy="3170099"/>
          </a:xfrm>
          <a:prstGeom prst="rect">
            <a:avLst/>
          </a:prstGeom>
          <a:noFill/>
        </p:spPr>
        <p:txBody>
          <a:bodyPr wrap="square" rtlCol="0">
            <a:spAutoFit/>
          </a:bodyPr>
          <a:lstStyle/>
          <a:p>
            <a:r>
              <a:rPr lang="en-US" sz="2000" dirty="0" smtClean="0"/>
              <a:t>To make sure that the resulting </a:t>
            </a:r>
            <a:r>
              <a:rPr lang="en-US" sz="2000" dirty="0" err="1" smtClean="0"/>
              <a:t>multiTree</a:t>
            </a:r>
            <a:r>
              <a:rPr lang="en-US" sz="2000" dirty="0" smtClean="0"/>
              <a:t> file includes only your data (instead of combining them with our sample data), you should click “Replace” when you are asked “Replace current data sets or append current data sets?”</a:t>
            </a:r>
          </a:p>
          <a:p>
            <a:endParaRPr lang="en-US" sz="2000" dirty="0"/>
          </a:p>
          <a:p>
            <a:r>
              <a:rPr lang="en-US" sz="2000" dirty="0" smtClean="0"/>
              <a:t>Obviously, if you have multiple </a:t>
            </a:r>
            <a:r>
              <a:rPr lang="en-US" sz="2000" dirty="0" err="1" smtClean="0"/>
              <a:t>mdt</a:t>
            </a:r>
            <a:r>
              <a:rPr lang="en-US" sz="2000" dirty="0" smtClean="0"/>
              <a:t>-files for your study and you would like to combine them, you should click “Append”.</a:t>
            </a:r>
          </a:p>
          <a:p>
            <a:endParaRPr lang="en-US" sz="2000" dirty="0"/>
          </a:p>
          <a:p>
            <a:r>
              <a:rPr lang="en-US" sz="2000" dirty="0" smtClean="0"/>
              <a:t>Under the </a:t>
            </a:r>
            <a:r>
              <a:rPr lang="en-US" sz="2000" dirty="0"/>
              <a:t>“Data” tab, the </a:t>
            </a:r>
            <a:r>
              <a:rPr lang="en-US" sz="2000" dirty="0" err="1"/>
              <a:t>multiTree</a:t>
            </a:r>
            <a:r>
              <a:rPr lang="en-US" sz="2000" dirty="0"/>
              <a:t> file should now have a separate data </a:t>
            </a:r>
            <a:r>
              <a:rPr lang="en-US" sz="2000" dirty="0" smtClean="0"/>
              <a:t>sheets </a:t>
            </a:r>
            <a:r>
              <a:rPr lang="en-US" sz="2000" dirty="0"/>
              <a:t>labeled “Set” for each participant in your sample. </a:t>
            </a:r>
          </a:p>
        </p:txBody>
      </p:sp>
      <p:sp>
        <p:nvSpPr>
          <p:cNvPr id="4"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Transfer to </a:t>
            </a:r>
            <a:r>
              <a:rPr lang="en-US" sz="2800" b="1" dirty="0" err="1" smtClean="0">
                <a:latin typeface="Arial" charset="0"/>
              </a:rPr>
              <a:t>multiTree</a:t>
            </a:r>
            <a:endParaRPr lang="en-US" sz="2800" b="1" dirty="0">
              <a:latin typeface="Arial" charset="0"/>
            </a:endParaRPr>
          </a:p>
        </p:txBody>
      </p:sp>
    </p:spTree>
    <p:extLst>
      <p:ext uri="{BB962C8B-B14F-4D97-AF65-F5344CB8AC3E}">
        <p14:creationId xmlns:p14="http://schemas.microsoft.com/office/powerpoint/2010/main" val="5616983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Calculating Parameter Scores</a:t>
            </a:r>
            <a:endParaRPr lang="en-US" sz="2800" b="1" dirty="0">
              <a:latin typeface="Arial" charset="0"/>
            </a:endParaRPr>
          </a:p>
        </p:txBody>
      </p:sp>
      <p:sp>
        <p:nvSpPr>
          <p:cNvPr id="6" name="TextBox 5"/>
          <p:cNvSpPr txBox="1"/>
          <p:nvPr/>
        </p:nvSpPr>
        <p:spPr>
          <a:xfrm>
            <a:off x="921296" y="1268760"/>
            <a:ext cx="7344816" cy="1015663"/>
          </a:xfrm>
          <a:prstGeom prst="rect">
            <a:avLst/>
          </a:prstGeom>
          <a:noFill/>
        </p:spPr>
        <p:txBody>
          <a:bodyPr wrap="square" rtlCol="0">
            <a:spAutoFit/>
          </a:bodyPr>
          <a:lstStyle/>
          <a:p>
            <a:r>
              <a:rPr lang="en-US" sz="2000" dirty="0" smtClean="0"/>
              <a:t>To calculate individual parameter scores for each participant, set the drop-down options under “Analyze” to “Batch Analysis” and then click the green arrow to “Run analysis”.</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2166" y="2651125"/>
            <a:ext cx="4539667" cy="3429000"/>
          </a:xfrm>
          <a:prstGeom prst="rect">
            <a:avLst/>
          </a:prstGeom>
        </p:spPr>
      </p:pic>
      <p:cxnSp>
        <p:nvCxnSpPr>
          <p:cNvPr id="7" name="Straight Arrow Connector 6"/>
          <p:cNvCxnSpPr/>
          <p:nvPr/>
        </p:nvCxnSpPr>
        <p:spPr>
          <a:xfrm flipH="1" flipV="1">
            <a:off x="5076056" y="3429000"/>
            <a:ext cx="864096" cy="497684"/>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1733211" y="2996952"/>
            <a:ext cx="1296144" cy="576064"/>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41404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268413"/>
            <a:ext cx="7344816" cy="1015663"/>
          </a:xfrm>
          <a:prstGeom prst="rect">
            <a:avLst/>
          </a:prstGeom>
          <a:noFill/>
        </p:spPr>
        <p:txBody>
          <a:bodyPr wrap="square" rtlCol="0">
            <a:spAutoFit/>
          </a:bodyPr>
          <a:lstStyle/>
          <a:p>
            <a:r>
              <a:rPr lang="en-US" sz="2000" dirty="0" smtClean="0"/>
              <a:t>At the top of your Output, you should now have information on whether the model fit the data from a given participant (note that participant numbers are listed in the “File” column).</a:t>
            </a:r>
          </a:p>
        </p:txBody>
      </p:sp>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The Output</a:t>
            </a:r>
            <a:endParaRPr lang="en-US" sz="2800" b="1" dirty="0">
              <a:latin typeface="Arial"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2166" y="2651125"/>
            <a:ext cx="4539667" cy="3429000"/>
          </a:xfrm>
          <a:prstGeom prst="rect">
            <a:avLst/>
          </a:prstGeom>
        </p:spPr>
      </p:pic>
      <p:cxnSp>
        <p:nvCxnSpPr>
          <p:cNvPr id="6" name="Straight Arrow Connector 5"/>
          <p:cNvCxnSpPr/>
          <p:nvPr/>
        </p:nvCxnSpPr>
        <p:spPr>
          <a:xfrm flipV="1">
            <a:off x="899592" y="4581128"/>
            <a:ext cx="1296144" cy="576064"/>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68803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268413"/>
            <a:ext cx="7344816" cy="1015663"/>
          </a:xfrm>
          <a:prstGeom prst="rect">
            <a:avLst/>
          </a:prstGeom>
          <a:noFill/>
        </p:spPr>
        <p:txBody>
          <a:bodyPr wrap="square" rtlCol="0">
            <a:spAutoFit/>
          </a:bodyPr>
          <a:lstStyle/>
          <a:p>
            <a:r>
              <a:rPr lang="en-US" sz="2000" dirty="0" smtClean="0"/>
              <a:t>When you scroll down, you will see the estimated parameter scores for each participant </a:t>
            </a:r>
            <a:r>
              <a:rPr lang="en-US" sz="2000" dirty="0"/>
              <a:t>(again, participant numbers are listed in the “File” </a:t>
            </a:r>
            <a:r>
              <a:rPr lang="en-US" sz="2000" dirty="0" smtClean="0"/>
              <a:t>column).</a:t>
            </a:r>
          </a:p>
        </p:txBody>
      </p:sp>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The Output</a:t>
            </a:r>
            <a:endParaRPr lang="en-US" sz="2800" b="1" dirty="0">
              <a:latin typeface="Arial"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3992" y="2639841"/>
            <a:ext cx="4576016" cy="3451567"/>
          </a:xfrm>
          <a:prstGeom prst="rect">
            <a:avLst/>
          </a:prstGeom>
        </p:spPr>
      </p:pic>
      <p:cxnSp>
        <p:nvCxnSpPr>
          <p:cNvPr id="6" name="Straight Arrow Connector 5"/>
          <p:cNvCxnSpPr/>
          <p:nvPr/>
        </p:nvCxnSpPr>
        <p:spPr>
          <a:xfrm flipV="1">
            <a:off x="872898" y="4725144"/>
            <a:ext cx="1296144" cy="576064"/>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0291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268413"/>
            <a:ext cx="7344816" cy="2246769"/>
          </a:xfrm>
          <a:prstGeom prst="rect">
            <a:avLst/>
          </a:prstGeom>
          <a:noFill/>
        </p:spPr>
        <p:txBody>
          <a:bodyPr wrap="square" rtlCol="0">
            <a:spAutoFit/>
          </a:bodyPr>
          <a:lstStyle/>
          <a:p>
            <a:r>
              <a:rPr lang="en-US" sz="2000" dirty="0" smtClean="0"/>
              <a:t>You can now transfer these data to your statistics software to analyze relations between the three CNI model parameters and other measures. For many software packages, the transfer will be easier when you first copy the data to either a txt-file or a csv-file, and then open/read this file with your statistics software. In our experience, this additional step is helpful to avoid misaligned columns in your data file.  </a:t>
            </a:r>
          </a:p>
        </p:txBody>
      </p:sp>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The Output</a:t>
            </a:r>
            <a:endParaRPr lang="en-US" sz="2800" b="1" dirty="0">
              <a:latin typeface="Arial" charset="0"/>
            </a:endParaRPr>
          </a:p>
        </p:txBody>
      </p:sp>
    </p:spTree>
    <p:extLst>
      <p:ext uri="{BB962C8B-B14F-4D97-AF65-F5344CB8AC3E}">
        <p14:creationId xmlns:p14="http://schemas.microsoft.com/office/powerpoint/2010/main" val="29134099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268413"/>
            <a:ext cx="7344816" cy="4247317"/>
          </a:xfrm>
          <a:prstGeom prst="rect">
            <a:avLst/>
          </a:prstGeom>
          <a:noFill/>
        </p:spPr>
        <p:txBody>
          <a:bodyPr wrap="square" rtlCol="0">
            <a:spAutoFit/>
          </a:bodyPr>
          <a:lstStyle/>
          <a:p>
            <a:r>
              <a:rPr lang="en-US" sz="2000" dirty="0" smtClean="0"/>
              <a:t>Although we found the CNI model to be generally amenable for individual-difference research with our extended dilemma battery, you may still encounter occasional errors in </a:t>
            </a:r>
            <a:r>
              <a:rPr lang="en-US" sz="2000" dirty="0" err="1" smtClean="0"/>
              <a:t>multiTree</a:t>
            </a:r>
            <a:r>
              <a:rPr lang="en-US" sz="2000" dirty="0" smtClean="0"/>
              <a:t> analyses of individual-level data. The error message you might get looks like this…</a:t>
            </a:r>
          </a:p>
          <a:p>
            <a:endParaRPr lang="en-US" sz="2000" dirty="0"/>
          </a:p>
          <a:p>
            <a:r>
              <a:rPr lang="en-US" sz="2000" i="1" dirty="0"/>
              <a:t>There was at least one error while analyzing data set </a:t>
            </a:r>
            <a:r>
              <a:rPr lang="en-US" sz="2000" i="1" dirty="0" smtClean="0"/>
              <a:t>s321 </a:t>
            </a:r>
            <a:r>
              <a:rPr lang="en-US" sz="2000" i="1" dirty="0"/>
              <a:t>s</a:t>
            </a:r>
          </a:p>
          <a:p>
            <a:endParaRPr lang="en-US" sz="1000" i="1" dirty="0" smtClean="0"/>
          </a:p>
          <a:p>
            <a:r>
              <a:rPr lang="en-US" sz="2000" i="1" dirty="0" smtClean="0"/>
              <a:t>One </a:t>
            </a:r>
            <a:r>
              <a:rPr lang="en-US" sz="2000" i="1" dirty="0"/>
              <a:t>or more variance estimates are negative. Standard errors could not be </a:t>
            </a:r>
            <a:r>
              <a:rPr lang="en-US" sz="2000" i="1" dirty="0" smtClean="0"/>
              <a:t>computed. Negative </a:t>
            </a:r>
            <a:r>
              <a:rPr lang="en-US" sz="2000" i="1" dirty="0"/>
              <a:t>variance estimates may be due to </a:t>
            </a:r>
            <a:r>
              <a:rPr lang="en-US" sz="2000" i="1" dirty="0" err="1"/>
              <a:t>underidentification</a:t>
            </a:r>
            <a:r>
              <a:rPr lang="en-US" sz="2000" i="1" dirty="0"/>
              <a:t>, </a:t>
            </a:r>
            <a:r>
              <a:rPr lang="en-US" sz="2000" i="1" dirty="0" smtClean="0"/>
              <a:t>misspecification</a:t>
            </a:r>
            <a:r>
              <a:rPr lang="en-US" sz="2000" i="1" dirty="0"/>
              <a:t>, local minima, boundary parameter estimates, or small sample sizes</a:t>
            </a:r>
            <a:r>
              <a:rPr lang="en-US" sz="2000" i="1" dirty="0" smtClean="0"/>
              <a:t>. If </a:t>
            </a:r>
            <a:r>
              <a:rPr lang="en-US" sz="2000" i="1" dirty="0"/>
              <a:t>the problem persists, you may try to obtain bootstrapped standard errors</a:t>
            </a:r>
            <a:r>
              <a:rPr lang="en-US" sz="2000" i="1" dirty="0" smtClean="0"/>
              <a:t>.</a:t>
            </a:r>
          </a:p>
          <a:p>
            <a:endParaRPr lang="en-US" sz="2000" i="1" dirty="0"/>
          </a:p>
        </p:txBody>
      </p:sp>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Potential Error Messages</a:t>
            </a:r>
            <a:endParaRPr lang="en-US" sz="2800" b="1" dirty="0">
              <a:latin typeface="Arial" charset="0"/>
            </a:endParaRPr>
          </a:p>
        </p:txBody>
      </p:sp>
    </p:spTree>
    <p:extLst>
      <p:ext uri="{BB962C8B-B14F-4D97-AF65-F5344CB8AC3E}">
        <p14:creationId xmlns:p14="http://schemas.microsoft.com/office/powerpoint/2010/main" val="15374974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268413"/>
            <a:ext cx="7344816" cy="4401205"/>
          </a:xfrm>
          <a:prstGeom prst="rect">
            <a:avLst/>
          </a:prstGeom>
          <a:noFill/>
        </p:spPr>
        <p:txBody>
          <a:bodyPr wrap="square" rtlCol="0">
            <a:spAutoFit/>
          </a:bodyPr>
          <a:lstStyle/>
          <a:p>
            <a:r>
              <a:rPr lang="en-US" sz="2000" dirty="0" smtClean="0"/>
              <a:t>The most common cause of this error message in analyses with the CNI model is that a given participant has an estimated score of 1.00 for the </a:t>
            </a:r>
            <a:r>
              <a:rPr lang="en-US" sz="2000" i="1" dirty="0" smtClean="0"/>
              <a:t>N</a:t>
            </a:r>
            <a:r>
              <a:rPr lang="en-US" sz="2000" dirty="0" smtClean="0"/>
              <a:t> parameter. With the hierarchical structure of the CNI model, this means that the participant showed a norm-congruent response on all dilemmas except for the ones on which the participant showed a consequence-congruent response. </a:t>
            </a:r>
          </a:p>
          <a:p>
            <a:endParaRPr lang="en-US" sz="2000" dirty="0"/>
          </a:p>
          <a:p>
            <a:r>
              <a:rPr lang="en-US" sz="2000" dirty="0" smtClean="0"/>
              <a:t>Such a response pattern leaves no basis for an estimation of the </a:t>
            </a:r>
            <a:r>
              <a:rPr lang="en-US" sz="2000" i="1" dirty="0" smtClean="0"/>
              <a:t>I</a:t>
            </a:r>
            <a:r>
              <a:rPr lang="en-US" sz="2000" dirty="0" smtClean="0"/>
              <a:t> parameter, which causes the aforementioned error. </a:t>
            </a:r>
            <a:r>
              <a:rPr lang="en-US" sz="2000" dirty="0"/>
              <a:t>Because the number that is provided for the </a:t>
            </a:r>
            <a:r>
              <a:rPr lang="en-US" sz="2000" i="1" dirty="0"/>
              <a:t>I</a:t>
            </a:r>
            <a:r>
              <a:rPr lang="en-US" sz="2000" dirty="0"/>
              <a:t> parameter in such cases can be highly unreliable, we recommend to confirm that any results obtained with the full sample replicate after excluding participants with the aforementioned error in the estimation of individual-level parameter scores. </a:t>
            </a:r>
          </a:p>
        </p:txBody>
      </p:sp>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Potential Error Messages</a:t>
            </a:r>
            <a:endParaRPr lang="en-US" sz="2800" b="1" dirty="0">
              <a:latin typeface="Arial" charset="0"/>
            </a:endParaRPr>
          </a:p>
        </p:txBody>
      </p:sp>
    </p:spTree>
    <p:extLst>
      <p:ext uri="{BB962C8B-B14F-4D97-AF65-F5344CB8AC3E}">
        <p14:creationId xmlns:p14="http://schemas.microsoft.com/office/powerpoint/2010/main" val="343489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268413"/>
            <a:ext cx="7344816" cy="5016758"/>
          </a:xfrm>
          <a:prstGeom prst="rect">
            <a:avLst/>
          </a:prstGeom>
          <a:noFill/>
        </p:spPr>
        <p:txBody>
          <a:bodyPr wrap="square" rtlCol="0">
            <a:spAutoFit/>
          </a:bodyPr>
          <a:lstStyle/>
          <a:p>
            <a:r>
              <a:rPr lang="en-US" sz="2000" dirty="0" smtClean="0"/>
              <a:t>Thank you for your interest in using the CNI model. We prepared this tutorial to facilitate the use of the CNI model for individual difference research. </a:t>
            </a:r>
          </a:p>
          <a:p>
            <a:endParaRPr lang="en-US" sz="2000" dirty="0"/>
          </a:p>
          <a:p>
            <a:r>
              <a:rPr lang="en-US" sz="2000" dirty="0" smtClean="0"/>
              <a:t>Before you start reading this tutorial, we recommend reading the following articles to gain a basic understanding of the CNI model and the prerequisites for its application to individual difference designs: </a:t>
            </a:r>
          </a:p>
          <a:p>
            <a:endParaRPr lang="en-US" sz="2000" dirty="0"/>
          </a:p>
          <a:p>
            <a:r>
              <a:rPr lang="en-US" sz="2000" dirty="0"/>
              <a:t>Gawronski, B., Armstrong, J., Conway, P., </a:t>
            </a:r>
            <a:r>
              <a:rPr lang="en-US" sz="2000" dirty="0" err="1"/>
              <a:t>Friesdorf</a:t>
            </a:r>
            <a:r>
              <a:rPr lang="en-US" sz="2000" dirty="0"/>
              <a:t>, R., &amp; </a:t>
            </a:r>
            <a:r>
              <a:rPr lang="en-US" sz="2000" dirty="0" err="1"/>
              <a:t>Hütter</a:t>
            </a:r>
            <a:r>
              <a:rPr lang="en-US" sz="2000" dirty="0"/>
              <a:t>, M. (2017). Consequences, norms, and generalized inaction in moral dilemmas: The CNI model of moral decision-making. </a:t>
            </a:r>
            <a:r>
              <a:rPr lang="en-US" sz="2000" i="1" dirty="0"/>
              <a:t>Journal of Personality and Social Psychology, 113, </a:t>
            </a:r>
            <a:r>
              <a:rPr lang="en-US" sz="2000" dirty="0" smtClean="0"/>
              <a:t>343-376</a:t>
            </a:r>
            <a:r>
              <a:rPr lang="en-US" sz="2000" dirty="0"/>
              <a:t>.</a:t>
            </a:r>
          </a:p>
          <a:p>
            <a:endParaRPr lang="en-US" sz="2000" dirty="0"/>
          </a:p>
          <a:p>
            <a:r>
              <a:rPr lang="en-US" sz="2000" dirty="0" smtClean="0"/>
              <a:t>Körner</a:t>
            </a:r>
            <a:r>
              <a:rPr lang="en-US" sz="2000" dirty="0"/>
              <a:t>, A., Deutsch, R., &amp; </a:t>
            </a:r>
            <a:r>
              <a:rPr lang="en-US" sz="2000" dirty="0" err="1" smtClean="0"/>
              <a:t>Gawronski</a:t>
            </a:r>
            <a:r>
              <a:rPr lang="en-US" sz="2000" dirty="0" smtClean="0"/>
              <a:t>, B. </a:t>
            </a:r>
            <a:r>
              <a:rPr lang="en-US" sz="2000" dirty="0"/>
              <a:t>(2019). </a:t>
            </a:r>
            <a:r>
              <a:rPr lang="en-US" sz="2000" i="1" dirty="0"/>
              <a:t>Using the CNI model to investigate individual differences in moral dilemma judgments</a:t>
            </a:r>
            <a:r>
              <a:rPr lang="en-US" sz="2000" dirty="0"/>
              <a:t>. Manuscript submitted for publication</a:t>
            </a:r>
            <a:r>
              <a:rPr lang="en-US" sz="2000" dirty="0" smtClean="0"/>
              <a:t>.</a:t>
            </a:r>
            <a:endParaRPr lang="en-US" sz="2000" dirty="0"/>
          </a:p>
        </p:txBody>
      </p:sp>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Introduction</a:t>
            </a:r>
            <a:endParaRPr lang="en-US" sz="2800" b="1" dirty="0">
              <a:latin typeface="Arial" charset="0"/>
            </a:endParaRPr>
          </a:p>
        </p:txBody>
      </p:sp>
    </p:spTree>
    <p:extLst>
      <p:ext uri="{BB962C8B-B14F-4D97-AF65-F5344CB8AC3E}">
        <p14:creationId xmlns:p14="http://schemas.microsoft.com/office/powerpoint/2010/main" val="32148358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268413"/>
            <a:ext cx="7344816" cy="3785652"/>
          </a:xfrm>
          <a:prstGeom prst="rect">
            <a:avLst/>
          </a:prstGeom>
          <a:noFill/>
        </p:spPr>
        <p:txBody>
          <a:bodyPr wrap="square" rtlCol="0">
            <a:spAutoFit/>
          </a:bodyPr>
          <a:lstStyle/>
          <a:p>
            <a:r>
              <a:rPr lang="en-US" sz="2000" dirty="0" smtClean="0"/>
              <a:t>If you get the same pattern of results (which has almost always been the case in our own studies), there is no reason to be concerned about the error message. </a:t>
            </a:r>
          </a:p>
          <a:p>
            <a:endParaRPr lang="en-US" sz="2000" dirty="0"/>
          </a:p>
          <a:p>
            <a:r>
              <a:rPr lang="en-US" sz="2000" dirty="0" smtClean="0"/>
              <a:t>However, if you get substantially different outcomes for the two samples, it seems likely that unreliable and/or extreme parameter estimates contributed to artifacts in the analysis with the full sample. </a:t>
            </a:r>
          </a:p>
          <a:p>
            <a:endParaRPr lang="en-US" sz="2000" dirty="0"/>
          </a:p>
          <a:p>
            <a:r>
              <a:rPr lang="en-US" sz="2000" dirty="0" smtClean="0"/>
              <a:t>In such cases, the more conservative approach is to rely on the results with the reduced sample, and ideally run an independent replication to confirm the reproducibility of the findings with the reduced sample.</a:t>
            </a:r>
            <a:endParaRPr lang="en-US" sz="2400" i="1" dirty="0" smtClean="0"/>
          </a:p>
        </p:txBody>
      </p:sp>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Potential Error Messages</a:t>
            </a:r>
            <a:endParaRPr lang="en-US" sz="2800" b="1" dirty="0">
              <a:latin typeface="Arial" charset="0"/>
            </a:endParaRPr>
          </a:p>
        </p:txBody>
      </p:sp>
    </p:spTree>
    <p:extLst>
      <p:ext uri="{BB962C8B-B14F-4D97-AF65-F5344CB8AC3E}">
        <p14:creationId xmlns:p14="http://schemas.microsoft.com/office/powerpoint/2010/main" val="6792425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268413"/>
            <a:ext cx="7344816" cy="2400657"/>
          </a:xfrm>
          <a:prstGeom prst="rect">
            <a:avLst/>
          </a:prstGeom>
          <a:noFill/>
        </p:spPr>
        <p:txBody>
          <a:bodyPr wrap="square" rtlCol="0">
            <a:spAutoFit/>
          </a:bodyPr>
          <a:lstStyle/>
          <a:p>
            <a:r>
              <a:rPr lang="en-US" sz="2000" dirty="0" smtClean="0"/>
              <a:t>We hope you found this tutorial helpful and we look forward to seeing the results of your work with the CNI model.</a:t>
            </a:r>
          </a:p>
          <a:p>
            <a:endParaRPr lang="en-US" sz="2000" dirty="0"/>
          </a:p>
          <a:p>
            <a:r>
              <a:rPr lang="en-US" sz="2000" dirty="0" smtClean="0"/>
              <a:t>If you have any questions, feel free to email us…</a:t>
            </a:r>
          </a:p>
          <a:p>
            <a:endParaRPr lang="en-US" sz="2000" dirty="0" smtClean="0"/>
          </a:p>
          <a:p>
            <a:pPr>
              <a:spcAft>
                <a:spcPts val="1200"/>
              </a:spcAft>
            </a:pPr>
            <a:r>
              <a:rPr lang="en-US" sz="2000" dirty="0" smtClean="0"/>
              <a:t>Bertram Gawronski: </a:t>
            </a:r>
            <a:r>
              <a:rPr lang="en-US" sz="2000" dirty="0" smtClean="0">
                <a:hlinkClick r:id="rId2"/>
              </a:rPr>
              <a:t>gawronski@utexas.edu</a:t>
            </a:r>
            <a:endParaRPr lang="en-US" sz="2000" dirty="0" smtClean="0"/>
          </a:p>
          <a:p>
            <a:pPr>
              <a:spcAft>
                <a:spcPts val="600"/>
              </a:spcAft>
            </a:pPr>
            <a:r>
              <a:rPr lang="en-US" sz="2000" dirty="0" smtClean="0"/>
              <a:t>Anita </a:t>
            </a:r>
            <a:r>
              <a:rPr lang="en-US" sz="2000" dirty="0" err="1" smtClean="0"/>
              <a:t>Körner</a:t>
            </a:r>
            <a:r>
              <a:rPr lang="en-US" sz="2000" dirty="0"/>
              <a:t>: </a:t>
            </a:r>
            <a:r>
              <a:rPr lang="en-US" sz="2000" dirty="0" smtClean="0">
                <a:hlinkClick r:id="rId3"/>
              </a:rPr>
              <a:t>anita.koerner@uni-kassel.de</a:t>
            </a:r>
            <a:r>
              <a:rPr lang="en-US" sz="2000" dirty="0" smtClean="0"/>
              <a:t> </a:t>
            </a:r>
          </a:p>
        </p:txBody>
      </p:sp>
      <p:sp>
        <p:nvSpPr>
          <p:cNvPr id="8"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Thank You!!</a:t>
            </a:r>
            <a:endParaRPr lang="en-US" sz="2800" b="1" dirty="0">
              <a:latin typeface="Arial" charset="0"/>
            </a:endParaRPr>
          </a:p>
        </p:txBody>
      </p:sp>
    </p:spTree>
    <p:extLst>
      <p:ext uri="{BB962C8B-B14F-4D97-AF65-F5344CB8AC3E}">
        <p14:creationId xmlns:p14="http://schemas.microsoft.com/office/powerpoint/2010/main" val="30103780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268413"/>
            <a:ext cx="7344816" cy="4708981"/>
          </a:xfrm>
          <a:prstGeom prst="rect">
            <a:avLst/>
          </a:prstGeom>
          <a:noFill/>
        </p:spPr>
        <p:txBody>
          <a:bodyPr wrap="square" rtlCol="0">
            <a:spAutoFit/>
          </a:bodyPr>
          <a:lstStyle/>
          <a:p>
            <a:r>
              <a:rPr lang="en-US" sz="2000" dirty="0" smtClean="0"/>
              <a:t>Gawronski</a:t>
            </a:r>
            <a:r>
              <a:rPr lang="en-US" sz="2000" dirty="0"/>
              <a:t>, B., Armstrong, J., Conway, P., </a:t>
            </a:r>
            <a:r>
              <a:rPr lang="en-US" sz="2000" dirty="0" err="1"/>
              <a:t>Friesdorf</a:t>
            </a:r>
            <a:r>
              <a:rPr lang="en-US" sz="2000" dirty="0"/>
              <a:t>, R., &amp; </a:t>
            </a:r>
            <a:r>
              <a:rPr lang="en-US" sz="2000" dirty="0" err="1"/>
              <a:t>Hütter</a:t>
            </a:r>
            <a:r>
              <a:rPr lang="en-US" sz="2000" dirty="0"/>
              <a:t>, M. (2017). </a:t>
            </a:r>
            <a:r>
              <a:rPr lang="en-US" sz="2000" dirty="0" smtClean="0"/>
              <a:t>Consequences</a:t>
            </a:r>
            <a:r>
              <a:rPr lang="en-US" sz="2000" dirty="0"/>
              <a:t>, norms, and generalized inaction in moral dilemmas: The CNI model </a:t>
            </a:r>
            <a:r>
              <a:rPr lang="en-US" sz="2000" dirty="0" smtClean="0"/>
              <a:t>of </a:t>
            </a:r>
            <a:r>
              <a:rPr lang="en-US" sz="2000" dirty="0"/>
              <a:t>moral decision-making. </a:t>
            </a:r>
            <a:r>
              <a:rPr lang="en-US" sz="2000" i="1" dirty="0"/>
              <a:t>Journal of Personality and Social Psychology, 113, </a:t>
            </a:r>
            <a:r>
              <a:rPr lang="en-US" sz="2000" dirty="0"/>
              <a:t>343-376</a:t>
            </a:r>
            <a:r>
              <a:rPr lang="en-US" sz="2000" dirty="0" smtClean="0"/>
              <a:t>.</a:t>
            </a:r>
            <a:endParaRPr lang="en-US" sz="2000" dirty="0"/>
          </a:p>
          <a:p>
            <a:endParaRPr lang="en-US" sz="2000" dirty="0" smtClean="0"/>
          </a:p>
          <a:p>
            <a:r>
              <a:rPr lang="en-US" sz="2000" dirty="0" err="1" smtClean="0"/>
              <a:t>Hütter</a:t>
            </a:r>
            <a:r>
              <a:rPr lang="en-US" sz="2000" dirty="0"/>
              <a:t>, M., &amp; </a:t>
            </a:r>
            <a:r>
              <a:rPr lang="en-US" sz="2000" dirty="0" err="1"/>
              <a:t>Klauer</a:t>
            </a:r>
            <a:r>
              <a:rPr lang="en-US" sz="2000" dirty="0"/>
              <a:t>, K. C. </a:t>
            </a:r>
            <a:r>
              <a:rPr lang="en-US" sz="2000" dirty="0" smtClean="0"/>
              <a:t>(2016). </a:t>
            </a:r>
            <a:r>
              <a:rPr lang="en-US" sz="2000" dirty="0"/>
              <a:t>Applying processing trees in social psychology. </a:t>
            </a:r>
            <a:r>
              <a:rPr lang="en-US" sz="2000" i="1" dirty="0"/>
              <a:t>European Review of Social </a:t>
            </a:r>
            <a:r>
              <a:rPr lang="en-US" sz="2000" i="1" dirty="0" smtClean="0"/>
              <a:t>Psychology, 27, </a:t>
            </a:r>
            <a:r>
              <a:rPr lang="en-US" sz="2000" dirty="0" smtClean="0"/>
              <a:t>116-159. </a:t>
            </a:r>
            <a:endParaRPr lang="en-US" sz="2000" dirty="0"/>
          </a:p>
          <a:p>
            <a:endParaRPr lang="en-US" sz="2000" dirty="0" smtClean="0"/>
          </a:p>
          <a:p>
            <a:r>
              <a:rPr lang="en-US" sz="2000" dirty="0"/>
              <a:t>Körner, A., Deutsch, R., &amp; </a:t>
            </a:r>
            <a:r>
              <a:rPr lang="en-US" sz="2000" dirty="0" smtClean="0"/>
              <a:t>Gawronski, B. </a:t>
            </a:r>
            <a:r>
              <a:rPr lang="en-US" sz="2000" dirty="0" smtClean="0"/>
              <a:t>(in press). </a:t>
            </a:r>
            <a:r>
              <a:rPr lang="en-US" sz="2000" dirty="0"/>
              <a:t>Using the CNI model to investigate individual differences in moral dilemma judgments. </a:t>
            </a:r>
            <a:r>
              <a:rPr lang="en-US" sz="2000" i="1" dirty="0" smtClean="0"/>
              <a:t>Personality and Social Psychology Bulletin</a:t>
            </a:r>
            <a:r>
              <a:rPr lang="en-US" sz="2000" dirty="0" smtClean="0"/>
              <a:t>.</a:t>
            </a:r>
            <a:endParaRPr lang="en-US" sz="2000" dirty="0"/>
          </a:p>
          <a:p>
            <a:endParaRPr lang="en-US" sz="2000" dirty="0" smtClean="0"/>
          </a:p>
          <a:p>
            <a:r>
              <a:rPr lang="en-US" sz="2000" dirty="0" err="1" smtClean="0"/>
              <a:t>Moshagen</a:t>
            </a:r>
            <a:r>
              <a:rPr lang="en-US" sz="2000" dirty="0"/>
              <a:t>, M. (2010). </a:t>
            </a:r>
            <a:r>
              <a:rPr lang="en-US" sz="2000" dirty="0" err="1"/>
              <a:t>multiTree</a:t>
            </a:r>
            <a:r>
              <a:rPr lang="en-US" sz="2000" dirty="0"/>
              <a:t>: A computer program for the analysis of multinomial processing tree models. </a:t>
            </a:r>
            <a:r>
              <a:rPr lang="en-US" sz="2000" i="1" dirty="0"/>
              <a:t>Behavioral Research Methods, 42, </a:t>
            </a:r>
            <a:r>
              <a:rPr lang="en-US" sz="2000" dirty="0"/>
              <a:t>42-54.</a:t>
            </a:r>
          </a:p>
        </p:txBody>
      </p:sp>
      <p:sp>
        <p:nvSpPr>
          <p:cNvPr id="8"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Recommended Readings</a:t>
            </a:r>
            <a:endParaRPr lang="en-US" sz="2800" b="1" dirty="0">
              <a:latin typeface="Arial" charset="0"/>
            </a:endParaRPr>
          </a:p>
        </p:txBody>
      </p:sp>
    </p:spTree>
    <p:extLst>
      <p:ext uri="{BB962C8B-B14F-4D97-AF65-F5344CB8AC3E}">
        <p14:creationId xmlns:p14="http://schemas.microsoft.com/office/powerpoint/2010/main" val="3452916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268547"/>
            <a:ext cx="7488832" cy="2800767"/>
          </a:xfrm>
          <a:prstGeom prst="rect">
            <a:avLst/>
          </a:prstGeom>
          <a:noFill/>
        </p:spPr>
        <p:txBody>
          <a:bodyPr wrap="square" rtlCol="0">
            <a:spAutoFit/>
          </a:bodyPr>
          <a:lstStyle/>
          <a:p>
            <a:r>
              <a:rPr lang="en-US" sz="2000" dirty="0" smtClean="0"/>
              <a:t>We also recommend that you first read the basic tutorial for analyses of moral dilemma data with the CNI model provided at: </a:t>
            </a:r>
          </a:p>
          <a:p>
            <a:endParaRPr lang="en-US" sz="2000" dirty="0"/>
          </a:p>
          <a:p>
            <a:r>
              <a:rPr lang="en-US" u="sng" dirty="0">
                <a:latin typeface="Times New Roman" panose="02020603050405020304" pitchFamily="18" charset="0"/>
                <a:cs typeface="Times New Roman" panose="02020603050405020304" pitchFamily="18" charset="0"/>
                <a:hlinkClick r:id="rId2"/>
              </a:rPr>
              <a:t>http://</a:t>
            </a:r>
            <a:r>
              <a:rPr lang="en-US" u="sng" dirty="0" smtClean="0">
                <a:latin typeface="Times New Roman" panose="02020603050405020304" pitchFamily="18" charset="0"/>
                <a:cs typeface="Times New Roman" panose="02020603050405020304" pitchFamily="18" charset="0"/>
                <a:hlinkClick r:id="rId2"/>
              </a:rPr>
              <a:t>www.bertramgawronski.com/documents/CNI-Model_Materials.zip</a:t>
            </a:r>
            <a:endParaRPr lang="en-US" u="sng" dirty="0" smtClean="0">
              <a:latin typeface="Times New Roman" panose="02020603050405020304" pitchFamily="18" charset="0"/>
              <a:cs typeface="Times New Roman" panose="02020603050405020304" pitchFamily="18" charset="0"/>
            </a:endParaRPr>
          </a:p>
          <a:p>
            <a:endParaRPr lang="en-US" sz="2000" dirty="0" smtClean="0"/>
          </a:p>
          <a:p>
            <a:r>
              <a:rPr lang="en-US" sz="2000" dirty="0" smtClean="0"/>
              <a:t>Both tutorials are for analyses using the software </a:t>
            </a:r>
            <a:r>
              <a:rPr lang="en-US" sz="2000" dirty="0" err="1" smtClean="0"/>
              <a:t>multiTree</a:t>
            </a:r>
            <a:r>
              <a:rPr lang="en-US" sz="2000" dirty="0" smtClean="0"/>
              <a:t> by </a:t>
            </a:r>
            <a:r>
              <a:rPr lang="en-US" sz="2000" dirty="0" err="1" smtClean="0"/>
              <a:t>Moshagen</a:t>
            </a:r>
            <a:r>
              <a:rPr lang="en-US" sz="2000" dirty="0" smtClean="0"/>
              <a:t> (2010), which can be downloaded for free at:</a:t>
            </a:r>
          </a:p>
          <a:p>
            <a:endParaRPr lang="en-US" sz="2000" dirty="0" smtClean="0"/>
          </a:p>
          <a:p>
            <a:r>
              <a:rPr lang="en-US" u="sng" dirty="0">
                <a:latin typeface="Times New Roman" panose="02020603050405020304" pitchFamily="18" charset="0"/>
                <a:cs typeface="Times New Roman" panose="02020603050405020304" pitchFamily="18" charset="0"/>
                <a:hlinkClick r:id="rId3"/>
              </a:rPr>
              <a:t>https://www.sowi.uni-mannheim.de/erdfelder/forschung/software/multitree</a:t>
            </a:r>
            <a:r>
              <a:rPr lang="en-US" u="sng" dirty="0" smtClean="0">
                <a:latin typeface="Times New Roman" panose="02020603050405020304" pitchFamily="18" charset="0"/>
                <a:cs typeface="Times New Roman" panose="02020603050405020304" pitchFamily="18" charset="0"/>
                <a:hlinkClick r:id="rId3"/>
              </a:rPr>
              <a:t>/</a:t>
            </a:r>
            <a:endParaRPr lang="en-US" u="sng" dirty="0" smtClean="0">
              <a:latin typeface="Times New Roman" panose="02020603050405020304" pitchFamily="18" charset="0"/>
              <a:cs typeface="Times New Roman" panose="02020603050405020304" pitchFamily="18" charset="0"/>
            </a:endParaRPr>
          </a:p>
        </p:txBody>
      </p:sp>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Introduction</a:t>
            </a:r>
            <a:endParaRPr lang="en-US" sz="2800" b="1" dirty="0">
              <a:latin typeface="Arial" charset="0"/>
            </a:endParaRPr>
          </a:p>
        </p:txBody>
      </p:sp>
    </p:spTree>
    <p:extLst>
      <p:ext uri="{BB962C8B-B14F-4D97-AF65-F5344CB8AC3E}">
        <p14:creationId xmlns:p14="http://schemas.microsoft.com/office/powerpoint/2010/main" val="847750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268413"/>
            <a:ext cx="7488832" cy="4708981"/>
          </a:xfrm>
          <a:prstGeom prst="rect">
            <a:avLst/>
          </a:prstGeom>
          <a:noFill/>
        </p:spPr>
        <p:txBody>
          <a:bodyPr wrap="square" rtlCol="0">
            <a:spAutoFit/>
          </a:bodyPr>
          <a:lstStyle/>
          <a:p>
            <a:r>
              <a:rPr lang="en-US" sz="2000" dirty="0" smtClean="0"/>
              <a:t>Before we explain how you can obtain individual scores for the three CNI model parameters, we would like to emphasize two points:</a:t>
            </a:r>
          </a:p>
          <a:p>
            <a:endParaRPr lang="en-US" sz="2000" dirty="0"/>
          </a:p>
          <a:p>
            <a:pPr marL="457200" indent="-457200">
              <a:buAutoNum type="arabicParenR"/>
            </a:pPr>
            <a:r>
              <a:rPr lang="en-US" sz="2000" dirty="0" smtClean="0"/>
              <a:t>With the original set of 24 dilemmas developed by Gawronski et al., (2017), the CNI model is </a:t>
            </a:r>
            <a:r>
              <a:rPr lang="en-US" sz="2000" i="1" u="sng" dirty="0" smtClean="0"/>
              <a:t>not</a:t>
            </a:r>
            <a:r>
              <a:rPr lang="en-US" sz="2000" dirty="0" smtClean="0"/>
              <a:t> amenable for individual difference designs. The number of dilemmas is too small to obtain reliable parameter estimates at the individual level. Because this limitation can lead to artifacts, we strongly advise against individual difference analyses with the original dilemma set. </a:t>
            </a:r>
          </a:p>
          <a:p>
            <a:pPr marL="457200" indent="-457200">
              <a:buAutoNum type="arabicParenR"/>
            </a:pPr>
            <a:endParaRPr lang="en-US" sz="2000" dirty="0"/>
          </a:p>
          <a:p>
            <a:pPr marL="457200" indent="-457200">
              <a:buAutoNum type="arabicParenR"/>
            </a:pPr>
            <a:r>
              <a:rPr lang="en-US" sz="2000" dirty="0" smtClean="0"/>
              <a:t>Fortunately, we have been able to address this limitation by developing an extended battery that includes a total of 48 dilemmas. If you would like to run an individual difference study with the CNI model, we strongly recommend using the full set of 48 dilemmas by Körner et al., (2019). </a:t>
            </a:r>
          </a:p>
        </p:txBody>
      </p:sp>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Individual Difference Designs</a:t>
            </a:r>
            <a:endParaRPr lang="en-US" sz="2800" b="1" dirty="0">
              <a:latin typeface="Arial" charset="0"/>
            </a:endParaRPr>
          </a:p>
        </p:txBody>
      </p:sp>
    </p:spTree>
    <p:extLst>
      <p:ext uri="{BB962C8B-B14F-4D97-AF65-F5344CB8AC3E}">
        <p14:creationId xmlns:p14="http://schemas.microsoft.com/office/powerpoint/2010/main" val="41883055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1296" y="1124744"/>
            <a:ext cx="7344816" cy="4708981"/>
          </a:xfrm>
          <a:prstGeom prst="rect">
            <a:avLst/>
          </a:prstGeom>
          <a:noFill/>
        </p:spPr>
        <p:txBody>
          <a:bodyPr wrap="square" rtlCol="0">
            <a:spAutoFit/>
          </a:bodyPr>
          <a:lstStyle/>
          <a:p>
            <a:r>
              <a:rPr lang="en-US" sz="2000" dirty="0"/>
              <a:t>Assuming you are familiar with the basic tutorial for analyses of moral dilemma data with the CNI model at the group level, the current tutorial focuses primarily on </a:t>
            </a:r>
            <a:r>
              <a:rPr lang="en-US" sz="2000" dirty="0" smtClean="0"/>
              <a:t>aspects of individual-level analyses that differ from the procedures of group-level analyses.</a:t>
            </a:r>
          </a:p>
          <a:p>
            <a:endParaRPr lang="en-US" sz="2000" dirty="0"/>
          </a:p>
          <a:p>
            <a:r>
              <a:rPr lang="en-US" sz="2000" dirty="0" smtClean="0"/>
              <a:t>The first important difference is that you have to calculate the sums of action and inaction responses on the four kinds of dilemmas for each individual participant (instead of groups of participants).</a:t>
            </a:r>
          </a:p>
          <a:p>
            <a:endParaRPr lang="en-US" sz="2000" dirty="0"/>
          </a:p>
          <a:p>
            <a:r>
              <a:rPr lang="en-US" sz="2000" dirty="0" smtClean="0"/>
              <a:t>The SPSS syntax file included in the zip-file with this tutorial should provide a helpful template for that. In addition to aggregating data from 48 rather than 24 dilemmas, a critical difference to the SPSS syntax included with the basic tutorial is that the aggregation command at the bottom breaks the data down by individual subject numbers </a:t>
            </a:r>
            <a:r>
              <a:rPr lang="en-US" sz="2000" dirty="0"/>
              <a:t>(/</a:t>
            </a:r>
            <a:r>
              <a:rPr lang="en-US" sz="2000" dirty="0" smtClean="0"/>
              <a:t>BREAK=Subject) rather than conditions </a:t>
            </a:r>
            <a:r>
              <a:rPr lang="en-US" sz="2000" dirty="0"/>
              <a:t>(/</a:t>
            </a:r>
            <a:r>
              <a:rPr lang="en-US" sz="2000" dirty="0" smtClean="0"/>
              <a:t>BREAK=Cond).</a:t>
            </a:r>
          </a:p>
        </p:txBody>
      </p:sp>
      <p:sp>
        <p:nvSpPr>
          <p:cNvPr id="6"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Data Preparation</a:t>
            </a:r>
            <a:endParaRPr lang="en-US" sz="2800" b="1" dirty="0">
              <a:latin typeface="Arial" charset="0"/>
            </a:endParaRPr>
          </a:p>
        </p:txBody>
      </p:sp>
    </p:spTree>
    <p:extLst>
      <p:ext uri="{BB962C8B-B14F-4D97-AF65-F5344CB8AC3E}">
        <p14:creationId xmlns:p14="http://schemas.microsoft.com/office/powerpoint/2010/main" val="8730405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Data Preparation</a:t>
            </a:r>
            <a:endParaRPr lang="en-US" sz="2800" b="1" dirty="0">
              <a:latin typeface="Arial" charset="0"/>
            </a:endParaRPr>
          </a:p>
        </p:txBody>
      </p:sp>
      <p:sp>
        <p:nvSpPr>
          <p:cNvPr id="6" name="TextBox 5"/>
          <p:cNvSpPr txBox="1"/>
          <p:nvPr/>
        </p:nvSpPr>
        <p:spPr>
          <a:xfrm>
            <a:off x="921296" y="1268760"/>
            <a:ext cx="7344816" cy="3477875"/>
          </a:xfrm>
          <a:prstGeom prst="rect">
            <a:avLst/>
          </a:prstGeom>
          <a:noFill/>
        </p:spPr>
        <p:txBody>
          <a:bodyPr wrap="square" rtlCol="0">
            <a:spAutoFit/>
          </a:bodyPr>
          <a:lstStyle/>
          <a:p>
            <a:r>
              <a:rPr lang="en-US" sz="2000" dirty="0" smtClean="0"/>
              <a:t>In the next step, the aggregated data from each participant have to be transferred to the </a:t>
            </a:r>
            <a:r>
              <a:rPr lang="en-US" sz="2000" dirty="0" err="1" smtClean="0"/>
              <a:t>multiTree</a:t>
            </a:r>
            <a:r>
              <a:rPr lang="en-US" sz="2000" dirty="0" smtClean="0"/>
              <a:t> template file that is included with this tutorial. </a:t>
            </a:r>
          </a:p>
          <a:p>
            <a:endParaRPr lang="en-US" sz="2000" dirty="0"/>
          </a:p>
          <a:p>
            <a:r>
              <a:rPr lang="en-US" sz="2000" dirty="0" smtClean="0"/>
              <a:t>Different from the relatively simple transfer of group-level data, individual-level data may require a transfer of thousands of numbers, depending on the total number of participants in the sample. </a:t>
            </a:r>
          </a:p>
          <a:p>
            <a:endParaRPr lang="en-US" sz="2000" dirty="0" smtClean="0"/>
          </a:p>
          <a:p>
            <a:r>
              <a:rPr lang="en-US" sz="2000" dirty="0" smtClean="0"/>
              <a:t>For example, with the 4 kinds of dilemmas and 2 response options (i.e., action vs. inaction) in research using the CNI model, a sample of 200 participants would require a transfer 1600 numbers (4 x 2 x 200). </a:t>
            </a:r>
            <a:endParaRPr lang="en-US" sz="2000" dirty="0"/>
          </a:p>
        </p:txBody>
      </p:sp>
    </p:spTree>
    <p:extLst>
      <p:ext uri="{BB962C8B-B14F-4D97-AF65-F5344CB8AC3E}">
        <p14:creationId xmlns:p14="http://schemas.microsoft.com/office/powerpoint/2010/main" val="23834428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Data Preparation</a:t>
            </a:r>
            <a:endParaRPr lang="en-US" sz="2800" b="1" dirty="0">
              <a:latin typeface="Arial" charset="0"/>
            </a:endParaRPr>
          </a:p>
        </p:txBody>
      </p:sp>
      <p:sp>
        <p:nvSpPr>
          <p:cNvPr id="6" name="TextBox 5"/>
          <p:cNvSpPr txBox="1"/>
          <p:nvPr/>
        </p:nvSpPr>
        <p:spPr>
          <a:xfrm>
            <a:off x="921296" y="1268760"/>
            <a:ext cx="7344816" cy="4924425"/>
          </a:xfrm>
          <a:prstGeom prst="rect">
            <a:avLst/>
          </a:prstGeom>
          <a:noFill/>
        </p:spPr>
        <p:txBody>
          <a:bodyPr wrap="square" rtlCol="0">
            <a:spAutoFit/>
          </a:bodyPr>
          <a:lstStyle/>
          <a:p>
            <a:r>
              <a:rPr lang="en-US" sz="2000" dirty="0" smtClean="0"/>
              <a:t>To facilitate the transfer of these data to </a:t>
            </a:r>
            <a:r>
              <a:rPr lang="en-US" sz="2000" dirty="0" err="1" smtClean="0"/>
              <a:t>multiTree</a:t>
            </a:r>
            <a:r>
              <a:rPr lang="en-US" sz="2000" dirty="0" smtClean="0"/>
              <a:t>, the zip-file with this tutorial includes an Excel file with the name:</a:t>
            </a:r>
          </a:p>
          <a:p>
            <a:endParaRPr lang="en-US" sz="2000" dirty="0"/>
          </a:p>
          <a:p>
            <a:r>
              <a:rPr lang="en-US" sz="2000" i="1" dirty="0" smtClean="0"/>
              <a:t>CNI Model – Template for Reading Individual Difference Data.xlsx *</a:t>
            </a:r>
          </a:p>
          <a:p>
            <a:endParaRPr lang="en-US" sz="2000" dirty="0"/>
          </a:p>
          <a:p>
            <a:r>
              <a:rPr lang="en-US" sz="2000" dirty="0" smtClean="0"/>
              <a:t>In a first step, you should copy and paste your data to the first worksheet labeled “Original.” </a:t>
            </a:r>
          </a:p>
          <a:p>
            <a:endParaRPr lang="en-US" sz="2000" dirty="0"/>
          </a:p>
          <a:p>
            <a:r>
              <a:rPr lang="en-US" sz="2000" dirty="0" smtClean="0"/>
              <a:t>Note that the file allows you transfer data from up to 250 participants. If you have more than 250 participants in your sample, you will have to break down your sample into subsamples of 250 participants or less and complete the following steps for each subsample. </a:t>
            </a:r>
          </a:p>
          <a:p>
            <a:endParaRPr lang="en-US" sz="2000" dirty="0" smtClean="0"/>
          </a:p>
          <a:p>
            <a:endParaRPr lang="en-US" sz="2000" dirty="0"/>
          </a:p>
          <a:p>
            <a:r>
              <a:rPr lang="en-US" sz="1400" i="1" dirty="0" smtClean="0"/>
              <a:t>* Thanks to Heather Rees for creating the original version of this file.</a:t>
            </a:r>
            <a:endParaRPr lang="en-US" i="1" dirty="0" smtClean="0"/>
          </a:p>
        </p:txBody>
      </p:sp>
    </p:spTree>
    <p:extLst>
      <p:ext uri="{BB962C8B-B14F-4D97-AF65-F5344CB8AC3E}">
        <p14:creationId xmlns:p14="http://schemas.microsoft.com/office/powerpoint/2010/main" val="5677966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Data Preparation</a:t>
            </a:r>
            <a:endParaRPr lang="en-US" sz="2800" b="1" dirty="0">
              <a:latin typeface="Arial" charset="0"/>
            </a:endParaRPr>
          </a:p>
        </p:txBody>
      </p:sp>
      <p:sp>
        <p:nvSpPr>
          <p:cNvPr id="6" name="TextBox 5"/>
          <p:cNvSpPr txBox="1"/>
          <p:nvPr/>
        </p:nvSpPr>
        <p:spPr>
          <a:xfrm>
            <a:off x="921296" y="1268760"/>
            <a:ext cx="7344816" cy="1631216"/>
          </a:xfrm>
          <a:prstGeom prst="rect">
            <a:avLst/>
          </a:prstGeom>
          <a:noFill/>
        </p:spPr>
        <p:txBody>
          <a:bodyPr wrap="square" rtlCol="0">
            <a:spAutoFit/>
          </a:bodyPr>
          <a:lstStyle/>
          <a:p>
            <a:r>
              <a:rPr lang="en-US" sz="2000" dirty="0" smtClean="0"/>
              <a:t>In the second step, you have to “transpose” the data you have copied to the worksheet labeled “Original”. To do this, copy all data in the “Original” worksheet, go to the worksheet labeled “Transposed”, and paste the data to the worksheet using the “Transpose” command in the “Paste” drop-down menu (see below).</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7928" y="3356992"/>
            <a:ext cx="5868144" cy="2550573"/>
          </a:xfrm>
          <a:prstGeom prst="rect">
            <a:avLst/>
          </a:prstGeom>
        </p:spPr>
      </p:pic>
      <p:cxnSp>
        <p:nvCxnSpPr>
          <p:cNvPr id="7" name="Straight Arrow Connector 6"/>
          <p:cNvCxnSpPr/>
          <p:nvPr/>
        </p:nvCxnSpPr>
        <p:spPr>
          <a:xfrm flipV="1">
            <a:off x="683568" y="4603435"/>
            <a:ext cx="1296144" cy="576064"/>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38569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2"/>
          <p:cNvSpPr>
            <a:spLocks noChangeArrowheads="1"/>
          </p:cNvSpPr>
          <p:nvPr/>
        </p:nvSpPr>
        <p:spPr bwMode="auto">
          <a:xfrm>
            <a:off x="0" y="515144"/>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762000">
              <a:spcAft>
                <a:spcPct val="30000"/>
              </a:spcAft>
            </a:pPr>
            <a:r>
              <a:rPr lang="en-US" sz="2800" b="1" dirty="0" smtClean="0">
                <a:latin typeface="Arial" charset="0"/>
              </a:rPr>
              <a:t>Data Preparation</a:t>
            </a:r>
            <a:endParaRPr lang="en-US" sz="2800" b="1" dirty="0">
              <a:latin typeface="Arial" charset="0"/>
            </a:endParaRPr>
          </a:p>
        </p:txBody>
      </p:sp>
      <p:sp>
        <p:nvSpPr>
          <p:cNvPr id="6" name="TextBox 5"/>
          <p:cNvSpPr txBox="1"/>
          <p:nvPr/>
        </p:nvSpPr>
        <p:spPr>
          <a:xfrm>
            <a:off x="921296" y="1268760"/>
            <a:ext cx="7344816" cy="2246769"/>
          </a:xfrm>
          <a:prstGeom prst="rect">
            <a:avLst/>
          </a:prstGeom>
          <a:noFill/>
        </p:spPr>
        <p:txBody>
          <a:bodyPr wrap="square" rtlCol="0">
            <a:spAutoFit/>
          </a:bodyPr>
          <a:lstStyle/>
          <a:p>
            <a:r>
              <a:rPr lang="en-US" sz="2000" dirty="0" smtClean="0"/>
              <a:t>The worksheet labeled “Final” should now include your data in a format that can be read by </a:t>
            </a:r>
            <a:r>
              <a:rPr lang="en-US" sz="2000" dirty="0" err="1" smtClean="0"/>
              <a:t>multiTree</a:t>
            </a:r>
            <a:r>
              <a:rPr lang="en-US" sz="2000" dirty="0" smtClean="0"/>
              <a:t>. There are just a few more steps required for that. </a:t>
            </a:r>
          </a:p>
          <a:p>
            <a:endParaRPr lang="en-US" sz="2000" dirty="0"/>
          </a:p>
          <a:p>
            <a:r>
              <a:rPr lang="en-US" sz="2000" dirty="0" smtClean="0"/>
              <a:t>First, you should copy the data cells of first three columns of the “Final” worksheet (the last row being “===“ after your last participant) and paste them to a txt-file (e.g., via Notepad). </a:t>
            </a:r>
          </a:p>
        </p:txBody>
      </p:sp>
    </p:spTree>
    <p:extLst>
      <p:ext uri="{BB962C8B-B14F-4D97-AF65-F5344CB8AC3E}">
        <p14:creationId xmlns:p14="http://schemas.microsoft.com/office/powerpoint/2010/main" val="41433729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1855</Words>
  <Application>Microsoft Office PowerPoint</Application>
  <PresentationFormat>On-screen Show (4:3)</PresentationFormat>
  <Paragraphs>107</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Times New Roman</vt:lpstr>
      <vt:lpstr>Office Theme</vt:lpstr>
      <vt:lpstr>Tutorial for Individual Difference Analyses with the CNI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Tutorial for the Use of multiTree to Analyze Moral Dilemma Data</dc:title>
  <dc:creator>bgawrons</dc:creator>
  <cp:lastModifiedBy>Gawronski, Bertram</cp:lastModifiedBy>
  <cp:revision>337</cp:revision>
  <dcterms:created xsi:type="dcterms:W3CDTF">2016-09-16T17:28:05Z</dcterms:created>
  <dcterms:modified xsi:type="dcterms:W3CDTF">2020-01-17T14:37:17Z</dcterms:modified>
</cp:coreProperties>
</file>